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6" r:id="rId2"/>
    <p:sldId id="257" r:id="rId3"/>
    <p:sldId id="264" r:id="rId4"/>
    <p:sldId id="265" r:id="rId5"/>
    <p:sldId id="266" r:id="rId6"/>
    <p:sldId id="258" r:id="rId7"/>
    <p:sldId id="268" r:id="rId8"/>
    <p:sldId id="267" r:id="rId9"/>
    <p:sldId id="269" r:id="rId10"/>
    <p:sldId id="259" r:id="rId11"/>
    <p:sldId id="261" r:id="rId12"/>
    <p:sldId id="260" r:id="rId13"/>
    <p:sldId id="262" r:id="rId14"/>
    <p:sldId id="263" r:id="rId15"/>
    <p:sldId id="271" r:id="rId16"/>
    <p:sldId id="272" r:id="rId17"/>
    <p:sldId id="274" r:id="rId18"/>
    <p:sldId id="275" r:id="rId19"/>
    <p:sldId id="276" r:id="rId20"/>
    <p:sldId id="305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1" r:id="rId32"/>
    <p:sldId id="292" r:id="rId33"/>
    <p:sldId id="293" r:id="rId34"/>
    <p:sldId id="306" r:id="rId35"/>
    <p:sldId id="294" r:id="rId36"/>
    <p:sldId id="295" r:id="rId37"/>
    <p:sldId id="297" r:id="rId38"/>
    <p:sldId id="298" r:id="rId39"/>
    <p:sldId id="299" r:id="rId40"/>
    <p:sldId id="304" r:id="rId41"/>
    <p:sldId id="307" r:id="rId42"/>
    <p:sldId id="308" r:id="rId43"/>
    <p:sldId id="309" r:id="rId44"/>
    <p:sldId id="310" r:id="rId45"/>
    <p:sldId id="311" r:id="rId46"/>
    <p:sldId id="312" r:id="rId47"/>
    <p:sldId id="314" r:id="rId48"/>
    <p:sldId id="313" r:id="rId49"/>
    <p:sldId id="315" r:id="rId50"/>
    <p:sldId id="316" r:id="rId51"/>
    <p:sldId id="317" r:id="rId52"/>
    <p:sldId id="318" r:id="rId53"/>
    <p:sldId id="319" r:id="rId54"/>
    <p:sldId id="325" r:id="rId55"/>
    <p:sldId id="320" r:id="rId56"/>
    <p:sldId id="321" r:id="rId57"/>
    <p:sldId id="322" r:id="rId58"/>
    <p:sldId id="324" r:id="rId59"/>
    <p:sldId id="323" r:id="rId60"/>
    <p:sldId id="327" r:id="rId61"/>
    <p:sldId id="328" r:id="rId62"/>
    <p:sldId id="326" r:id="rId63"/>
    <p:sldId id="329" r:id="rId64"/>
    <p:sldId id="330" r:id="rId65"/>
    <p:sldId id="331" r:id="rId66"/>
    <p:sldId id="332" r:id="rId67"/>
    <p:sldId id="333" r:id="rId68"/>
    <p:sldId id="334" r:id="rId69"/>
    <p:sldId id="336" r:id="rId70"/>
    <p:sldId id="335" r:id="rId71"/>
    <p:sldId id="337" r:id="rId7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13" autoAdjust="0"/>
    <p:restoredTop sz="94660"/>
  </p:normalViewPr>
  <p:slideViewPr>
    <p:cSldViewPr>
      <p:cViewPr>
        <p:scale>
          <a:sx n="110" d="100"/>
          <a:sy n="110" d="100"/>
        </p:scale>
        <p:origin x="-618" y="-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E91E0-1D8F-41D1-911E-B670E96F270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675D9-802B-4D0D-92FE-7CAE16319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04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DDFCB-223F-4CE3-8784-74F5D938536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70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inequality changes from &lt; to &gt; because the log() by which we divide on both sides is a negative number.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DDFCB-223F-4CE3-8784-74F5D938536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83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Near the outlines, the estimated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normals</a:t>
            </a:r>
            <a:r>
              <a:rPr lang="en-US" baseline="0" dirty="0" smtClean="0"/>
              <a:t> deviate from the plane normal because the 12 nearest neighbors come from different planes, so these points are not considered inliers.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DDFCB-223F-4CE3-8784-74F5D938536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92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95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341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225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44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6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87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96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006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92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69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471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BC106-E255-4703-B9EE-66276467F174}" type="datetimeFigureOut">
              <a:rPr lang="en-US" smtClean="0"/>
              <a:t>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9C9B4-685B-4744-8C3D-13EAF708F0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3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090613"/>
          </a:xfrm>
        </p:spPr>
        <p:txBody>
          <a:bodyPr/>
          <a:lstStyle/>
          <a:p>
            <a:r>
              <a:rPr lang="en-US" b="1" dirty="0" smtClean="0"/>
              <a:t>Point Pattern Matching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27099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Pattern Recognition </a:t>
            </a:r>
            <a:r>
              <a:rPr lang="en-US" dirty="0" smtClean="0">
                <a:solidFill>
                  <a:schemeClr val="tx1"/>
                </a:solidFill>
              </a:rPr>
              <a:t>2015/2016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Marc van Kreveld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52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rectangle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00808"/>
          </a:xfrm>
        </p:spPr>
        <p:txBody>
          <a:bodyPr/>
          <a:lstStyle/>
          <a:p>
            <a:r>
              <a:rPr lang="en-US" dirty="0" smtClean="0"/>
              <a:t>Two conditions:</a:t>
            </a:r>
          </a:p>
          <a:p>
            <a:pPr lvl="1"/>
            <a:r>
              <a:rPr lang="en-US" dirty="0" smtClean="0"/>
              <a:t>It should not have extra stuff (outside)</a:t>
            </a:r>
          </a:p>
          <a:p>
            <a:pPr lvl="1"/>
            <a:r>
              <a:rPr lang="en-US" dirty="0" smtClean="0"/>
              <a:t>It should not have missing stuff (inside)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99592" y="45091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235763" y="42930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02396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89584" y="40770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43608" y="47251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079612" y="50131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07771" y="45447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235763" y="52292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348930" y="54452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377943" y="478178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24980" y="458112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861151" y="42930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195736" y="37890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14972" y="41490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68996" y="47971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553580" y="50851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84289" y="431933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26401" y="51571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659730" y="534914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03331" y="485379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129947" y="44011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165951" y="4669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267744" y="49411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452397" y="40770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367372" y="43291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339752" y="45091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483768" y="47502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555776" y="45091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07704" y="458112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708176" y="46615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23928" y="45175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260099" y="43014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26732" y="39414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613920" y="40854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067944" y="473352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03948" y="50215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332107" y="45531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260099" y="52375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373266" y="54536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02279" y="479016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549316" y="45895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885487" y="43734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220072" y="37974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239308" y="41574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693332" y="48055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577916" y="50935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08625" y="43277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4950737" y="51655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684066" y="535753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027667" y="486217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154283" y="44094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190287" y="46782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802672" y="58772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065104" y="58052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513035" y="43374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364088" y="45175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508104" y="47586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813479" y="55892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4932040" y="45895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554535" y="57692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651848" y="45091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988019" y="42930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754652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341840" y="40770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732240" y="47251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831868" y="50131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060027" y="45447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988019" y="52292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101186" y="54452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092280" y="47971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308304" y="44371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613407" y="42210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7947992" y="37890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7956376" y="41490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884368" y="50851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164288" y="50131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236296" y="42210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678657" y="51571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411986" y="534914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812360" y="485379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882203" y="44011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918207" y="4669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100392" y="49411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04653" y="40770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119628" y="43291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092008" y="45091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16416" y="47502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8308032" y="44371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740352" y="44371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388424" y="458112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876256" y="458112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 rot="19769815">
            <a:off x="906543" y="4013427"/>
            <a:ext cx="1827335" cy="12687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 rot="19769815">
            <a:off x="3928558" y="4081133"/>
            <a:ext cx="1776033" cy="13140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 rot="19769815">
            <a:off x="6699739" y="4004504"/>
            <a:ext cx="1827335" cy="13140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5364088" y="49411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27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rectangle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65103"/>
          </a:xfrm>
        </p:spPr>
        <p:txBody>
          <a:bodyPr/>
          <a:lstStyle/>
          <a:p>
            <a:r>
              <a:rPr lang="en-US" dirty="0" smtClean="0"/>
              <a:t>Formalization of the two conditions:</a:t>
            </a:r>
          </a:p>
          <a:p>
            <a:pPr lvl="1"/>
            <a:r>
              <a:rPr lang="en-US" dirty="0" smtClean="0"/>
              <a:t>no extra stuff outside </a:t>
            </a:r>
            <a:r>
              <a:rPr lang="en-US" dirty="0" smtClean="0">
                <a:sym typeface="Wingdings" panose="05000000000000000000" pitchFamily="2" charset="2"/>
              </a:rPr>
              <a:t> no point outside at all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no missing stuff inside  take the union of radius-r disks centered on the points, and require that this union contains the rectangle completely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r  is a parameter related to the assumed density of the points</a:t>
            </a:r>
            <a:endParaRPr lang="en-US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48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rectangle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133056"/>
          </a:xfrm>
        </p:spPr>
        <p:txBody>
          <a:bodyPr>
            <a:normAutofit/>
          </a:bodyPr>
          <a:lstStyle/>
          <a:p>
            <a:r>
              <a:rPr lang="en-US" dirty="0" smtClean="0"/>
              <a:t>If we know the orientation, we can determine a tightly fitting rectangle with that orientation uniquely (if any rectangle works, a tightly fitting one will)</a:t>
            </a:r>
            <a:br>
              <a:rPr lang="en-US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>
                <a:sym typeface="Wingdings" panose="05000000000000000000" pitchFamily="2" charset="2"/>
              </a:rPr>
              <a:t>  </a:t>
            </a:r>
            <a:r>
              <a:rPr lang="en-US" sz="2400" dirty="0" smtClean="0">
                <a:sym typeface="Wingdings" panose="05000000000000000000" pitchFamily="2" charset="2"/>
              </a:rPr>
              <a:t>Algorithmic idea: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rotate a tightly fitting 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rectangle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around the 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point</a:t>
            </a:r>
            <a:r>
              <a:rPr lang="en-US" sz="2400" dirty="0">
                <a:sym typeface="Wingdings" panose="05000000000000000000" pitchFamily="2" charset="2"/>
              </a:rPr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set and test the</a:t>
            </a:r>
            <a:br>
              <a:rPr lang="en-US" sz="2400" dirty="0" smtClean="0">
                <a:sym typeface="Wingdings" panose="05000000000000000000" pitchFamily="2" charset="2"/>
              </a:rPr>
            </a:br>
            <a:r>
              <a:rPr lang="en-US" sz="2400" dirty="0" smtClean="0">
                <a:sym typeface="Wingdings" panose="05000000000000000000" pitchFamily="2" charset="2"/>
              </a:rPr>
              <a:t>two conditions</a:t>
            </a:r>
            <a:endParaRPr lang="en-US" sz="2400" dirty="0"/>
          </a:p>
        </p:txBody>
      </p:sp>
      <p:sp>
        <p:nvSpPr>
          <p:cNvPr id="4" name="Oval 3"/>
          <p:cNvSpPr/>
          <p:nvPr/>
        </p:nvSpPr>
        <p:spPr>
          <a:xfrm>
            <a:off x="5354968" y="455019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91139" y="433417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457772" y="397413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44960" y="41181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498984" y="476622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534988" y="505425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763147" y="458586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691139" y="527027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04306" y="548630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833319" y="48228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980356" y="462220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316527" y="433417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651112" y="383011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670348" y="419015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124372" y="483822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008956" y="512626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039665" y="436040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381777" y="519826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115106" y="539022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458707" y="48948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585323" y="444218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621327" y="471098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723120" y="498224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907773" y="411814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822748" y="437017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6795128" y="455019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939144" y="479137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011152" y="455019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363080" y="462220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7163552" y="470259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9769815">
            <a:off x="5409069" y="4105273"/>
            <a:ext cx="1759764" cy="12066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rot="19769815">
            <a:off x="4731586" y="3671806"/>
            <a:ext cx="3151272" cy="228381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727143" y="3902125"/>
            <a:ext cx="142180" cy="270390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6608807" y="5378477"/>
            <a:ext cx="186321" cy="316282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5094367" y="5276501"/>
            <a:ext cx="323358" cy="209800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7235560" y="3971021"/>
            <a:ext cx="307079" cy="219136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89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rectangle problem</a:t>
            </a:r>
            <a:endParaRPr lang="en-US" dirty="0"/>
          </a:p>
        </p:txBody>
      </p:sp>
      <p:pic>
        <p:nvPicPr>
          <p:cNvPr id="5" name="Picture 4" descr="synthetic_uni_true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772816"/>
            <a:ext cx="4800600" cy="4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7" idx="1"/>
          </p:cNvCxnSpPr>
          <p:nvPr/>
        </p:nvCxnSpPr>
        <p:spPr>
          <a:xfrm flipH="1">
            <a:off x="5796137" y="2404339"/>
            <a:ext cx="360039" cy="307693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56176" y="1988840"/>
            <a:ext cx="2592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union of the r-disks centered at points</a:t>
            </a:r>
            <a:endParaRPr lang="en-US" sz="2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267744" y="2819837"/>
            <a:ext cx="432048" cy="249123"/>
          </a:xfrm>
          <a:prstGeom prst="straightConnector1">
            <a:avLst/>
          </a:prstGeom>
          <a:ln w="1905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34624" y="2284130"/>
            <a:ext cx="19331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trace of the corners of the tightly fitting rectangle</a:t>
            </a:r>
          </a:p>
        </p:txBody>
      </p:sp>
    </p:spTree>
    <p:extLst>
      <p:ext uri="{BB962C8B-B14F-4D97-AF65-F5344CB8AC3E}">
        <p14:creationId xmlns:p14="http://schemas.microsoft.com/office/powerpoint/2010/main" val="40704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rectangle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 can be made to run in O(</a:t>
            </a:r>
            <a:r>
              <a:rPr lang="en-US" i="1" dirty="0" smtClean="0"/>
              <a:t>n</a:t>
            </a:r>
            <a:r>
              <a:rPr lang="en-US" dirty="0" smtClean="0"/>
              <a:t> log </a:t>
            </a:r>
            <a:r>
              <a:rPr lang="en-US" i="1" dirty="0" smtClean="0"/>
              <a:t>n</a:t>
            </a:r>
            <a:r>
              <a:rPr lang="en-US" dirty="0" smtClean="0"/>
              <a:t>) time, when there are </a:t>
            </a:r>
            <a:r>
              <a:rPr lang="en-US" i="1" dirty="0" smtClean="0"/>
              <a:t>n</a:t>
            </a:r>
            <a:r>
              <a:rPr lang="en-US" dirty="0" smtClean="0"/>
              <a:t> points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22711"/>
            <a:ext cx="39624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732236"/>
            <a:ext cx="3962400" cy="372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1310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468760"/>
          </a:xfrm>
        </p:spPr>
        <p:txBody>
          <a:bodyPr/>
          <a:lstStyle/>
          <a:p>
            <a:r>
              <a:rPr lang="en-US" dirty="0" smtClean="0"/>
              <a:t>Since a disk is rotation-invariant, is the equivalent problem easier for a disk?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347864" y="39406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656603" y="37245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23236" y="336455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010424" y="35085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64448" y="415664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19872" y="444467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28611" y="39762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656603" y="466070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769770" y="487672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798783" y="421328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945820" y="401263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81991" y="37245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616576" y="32205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635812" y="358058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089836" y="422865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974420" y="451668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05129" y="37508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4347241" y="458869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4080570" y="478064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424171" y="428529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50787" y="383261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586791" y="410140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88584" y="43726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873237" y="35085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88212" y="376060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760592" y="39406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904608" y="41817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976616" y="39406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28544" y="401263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129016" y="40930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355976" y="48691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644008" y="47971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932040" y="45091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3707904" y="34290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06794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076056" y="37170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275856" y="3140968"/>
            <a:ext cx="1944216" cy="194421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195736" y="5589240"/>
            <a:ext cx="4371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No, there is no clear most tight fit</a:t>
            </a:r>
          </a:p>
        </p:txBody>
      </p:sp>
    </p:spTree>
    <p:extLst>
      <p:ext uri="{BB962C8B-B14F-4D97-AF65-F5344CB8AC3E}">
        <p14:creationId xmlns:p14="http://schemas.microsoft.com/office/powerpoint/2010/main" val="391098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05063"/>
          </a:xfrm>
        </p:spPr>
        <p:txBody>
          <a:bodyPr/>
          <a:lstStyle/>
          <a:p>
            <a:r>
              <a:rPr lang="en-US" dirty="0" smtClean="0"/>
              <a:t>Algorithmic approach:</a:t>
            </a:r>
          </a:p>
          <a:p>
            <a:pPr lvl="1"/>
            <a:r>
              <a:rPr lang="en-US" dirty="0" smtClean="0"/>
              <a:t>Compute the union </a:t>
            </a:r>
            <a:r>
              <a:rPr lang="en-US" dirty="0"/>
              <a:t>of the r-disks centered at </a:t>
            </a:r>
            <a:r>
              <a:rPr lang="en-US" dirty="0" smtClean="0"/>
              <a:t>points</a:t>
            </a:r>
          </a:p>
          <a:p>
            <a:pPr lvl="1"/>
            <a:r>
              <a:rPr lang="en-US" dirty="0" smtClean="0"/>
              <a:t>Take the vertices of this union and make them “red” points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there is a disk with all “blue” points inside and no extra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     stuff if and only if there is a red-blue separating circle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     (under a few reasonable assumptions)</a:t>
            </a:r>
            <a:br>
              <a:rPr lang="en-US" dirty="0" smtClean="0">
                <a:sym typeface="Wingdings" panose="05000000000000000000" pitchFamily="2" charset="2"/>
              </a:rPr>
            </a:br>
            <a:endParaRPr lang="en-US" dirty="0" smtClean="0">
              <a:sym typeface="Wingdings" panose="05000000000000000000" pitchFamily="2" charset="2"/>
            </a:endParaRPr>
          </a:p>
          <a:p>
            <a:pPr lvl="1"/>
            <a:r>
              <a:rPr lang="en-US" dirty="0" smtClean="0"/>
              <a:t>Red-blue point separation by a circle can be formulated as a 3D linear programming problem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6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84984"/>
          </a:xfrm>
        </p:spPr>
        <p:txBody>
          <a:bodyPr/>
          <a:lstStyle/>
          <a:p>
            <a:r>
              <a:rPr lang="en-US" dirty="0" smtClean="0"/>
              <a:t>Red-blue point separation by a circle</a:t>
            </a:r>
          </a:p>
          <a:p>
            <a:pPr lvl="1"/>
            <a:r>
              <a:rPr lang="en-US" dirty="0" smtClean="0"/>
              <a:t>Map every point (x, y) into 3D to the point (x, y, x</a:t>
            </a:r>
            <a:r>
              <a:rPr lang="en-US" baseline="30000" dirty="0" smtClean="0"/>
              <a:t>2</a:t>
            </a:r>
            <a:r>
              <a:rPr lang="en-US" dirty="0" smtClean="0"/>
              <a:t> + y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Search for a plane with all </a:t>
            </a:r>
            <a:br>
              <a:rPr lang="en-US" dirty="0" smtClean="0"/>
            </a:br>
            <a:r>
              <a:rPr lang="en-US" dirty="0" smtClean="0"/>
              <a:t>red 3D points above and all </a:t>
            </a:r>
            <a:br>
              <a:rPr lang="en-US" dirty="0" smtClean="0"/>
            </a:br>
            <a:r>
              <a:rPr lang="en-US" dirty="0" smtClean="0"/>
              <a:t>blue 3D points below it;  </a:t>
            </a:r>
            <a:br>
              <a:rPr lang="en-US" dirty="0" smtClean="0"/>
            </a:br>
            <a:r>
              <a:rPr lang="en-US" dirty="0" smtClean="0"/>
              <a:t>this is the dual formulation of </a:t>
            </a:r>
            <a:br>
              <a:rPr lang="en-US" dirty="0" smtClean="0"/>
            </a:br>
            <a:r>
              <a:rPr lang="en-US" dirty="0" smtClean="0"/>
              <a:t>standard linear programming</a:t>
            </a:r>
            <a:endParaRPr lang="en-US" dirty="0"/>
          </a:p>
        </p:txBody>
      </p:sp>
      <p:pic>
        <p:nvPicPr>
          <p:cNvPr id="1026" name="Picture 2" descr="https://www.easycalculation.com/maths-dictionary/images/paraboloid-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2708920"/>
            <a:ext cx="3180353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6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3095"/>
          </a:xfrm>
        </p:spPr>
        <p:txBody>
          <a:bodyPr/>
          <a:lstStyle/>
          <a:p>
            <a:r>
              <a:rPr lang="en-US" dirty="0" smtClean="0"/>
              <a:t>Red-blue point separation by a circle</a:t>
            </a:r>
          </a:p>
          <a:p>
            <a:pPr lvl="1"/>
            <a:r>
              <a:rPr lang="en-US" dirty="0" smtClean="0"/>
              <a:t>Geometrically, all points are put on the unit paraboloid </a:t>
            </a:r>
            <a:br>
              <a:rPr lang="en-US" dirty="0" smtClean="0"/>
            </a:br>
            <a:r>
              <a:rPr lang="en-US" dirty="0" smtClean="0"/>
              <a:t>U: z = </a:t>
            </a:r>
            <a:r>
              <a:rPr lang="en-US" dirty="0"/>
              <a:t>x</a:t>
            </a:r>
            <a:r>
              <a:rPr lang="en-US" baseline="30000" dirty="0"/>
              <a:t>2</a:t>
            </a:r>
            <a:r>
              <a:rPr lang="en-US" dirty="0"/>
              <a:t> + </a:t>
            </a:r>
            <a:r>
              <a:rPr lang="en-US" dirty="0" smtClean="0"/>
              <a:t>y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Every plane in 3D:</a:t>
            </a:r>
          </a:p>
          <a:p>
            <a:pPr lvl="2"/>
            <a:r>
              <a:rPr lang="en-US" dirty="0" smtClean="0"/>
              <a:t>Does not intersect U</a:t>
            </a:r>
          </a:p>
          <a:p>
            <a:pPr lvl="2"/>
            <a:r>
              <a:rPr lang="en-US" dirty="0" smtClean="0"/>
              <a:t>is vertical and intersects U </a:t>
            </a:r>
            <a:br>
              <a:rPr lang="en-US" dirty="0" smtClean="0"/>
            </a:br>
            <a:r>
              <a:rPr lang="en-US" dirty="0" smtClean="0"/>
              <a:t>in a parabola</a:t>
            </a:r>
          </a:p>
          <a:p>
            <a:pPr lvl="2"/>
            <a:r>
              <a:rPr lang="en-US" dirty="0" smtClean="0"/>
              <a:t>is not vertical and intersects U in</a:t>
            </a:r>
            <a:br>
              <a:rPr lang="en-US" dirty="0" smtClean="0"/>
            </a:br>
            <a:r>
              <a:rPr lang="en-US" dirty="0" smtClean="0"/>
              <a:t>a shape whose vertical projection</a:t>
            </a:r>
            <a:br>
              <a:rPr lang="en-US" dirty="0" smtClean="0"/>
            </a:br>
            <a:r>
              <a:rPr lang="en-US" dirty="0" smtClean="0"/>
              <a:t>onto the </a:t>
            </a:r>
            <a:r>
              <a:rPr lang="en-US" dirty="0" err="1" smtClean="0"/>
              <a:t>xy</a:t>
            </a:r>
            <a:r>
              <a:rPr lang="en-US" dirty="0" smtClean="0"/>
              <a:t>-plane is a circle</a:t>
            </a:r>
            <a:endParaRPr lang="en-US" dirty="0"/>
          </a:p>
        </p:txBody>
      </p:sp>
      <p:pic>
        <p:nvPicPr>
          <p:cNvPr id="1026" name="Picture 2" descr="https://www.easycalculation.com/maths-dictionary/images/paraboloid-exam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124" y="2708920"/>
            <a:ext cx="3180353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948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disk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3095"/>
          </a:xfrm>
        </p:spPr>
        <p:txBody>
          <a:bodyPr/>
          <a:lstStyle/>
          <a:p>
            <a:r>
              <a:rPr lang="en-US" dirty="0" smtClean="0"/>
              <a:t>Computing a disk with all </a:t>
            </a:r>
            <a:r>
              <a:rPr lang="en-US" i="1" dirty="0" smtClean="0"/>
              <a:t>n</a:t>
            </a:r>
            <a:r>
              <a:rPr lang="en-US" dirty="0" smtClean="0"/>
              <a:t> points inside and no empty areas …</a:t>
            </a:r>
          </a:p>
          <a:p>
            <a:pPr lvl="1"/>
            <a:r>
              <a:rPr lang="en-US" dirty="0" smtClean="0"/>
              <a:t>It is known that the union of </a:t>
            </a:r>
            <a:r>
              <a:rPr lang="en-US" i="1" dirty="0" smtClean="0"/>
              <a:t>n</a:t>
            </a:r>
            <a:r>
              <a:rPr lang="en-US" dirty="0" smtClean="0"/>
              <a:t> unit disks can be computed in O(</a:t>
            </a:r>
            <a:r>
              <a:rPr lang="en-US" i="1" dirty="0" smtClean="0"/>
              <a:t>n</a:t>
            </a:r>
            <a:r>
              <a:rPr lang="en-US" dirty="0" smtClean="0"/>
              <a:t> log </a:t>
            </a:r>
            <a:r>
              <a:rPr lang="en-US" i="1" dirty="0" smtClean="0"/>
              <a:t>n</a:t>
            </a:r>
            <a:r>
              <a:rPr lang="en-US" dirty="0" smtClean="0"/>
              <a:t>) time and has O(</a:t>
            </a:r>
            <a:r>
              <a:rPr lang="en-US" i="1" dirty="0" smtClean="0"/>
              <a:t>n</a:t>
            </a:r>
            <a:r>
              <a:rPr lang="en-US" dirty="0" smtClean="0"/>
              <a:t>) vertices</a:t>
            </a:r>
          </a:p>
          <a:p>
            <a:pPr lvl="1"/>
            <a:r>
              <a:rPr lang="en-US" dirty="0" smtClean="0"/>
              <a:t>It is known that linear programming in 3D with linearly many constraints can be solved in linear time</a:t>
            </a:r>
          </a:p>
          <a:p>
            <a:pPr lvl="1"/>
            <a:endParaRPr lang="en-US" dirty="0"/>
          </a:p>
          <a:p>
            <a:r>
              <a:rPr lang="en-US" dirty="0" smtClean="0"/>
              <a:t>… can be solved in O(</a:t>
            </a:r>
            <a:r>
              <a:rPr lang="en-US" i="1" dirty="0" smtClean="0"/>
              <a:t>n</a:t>
            </a:r>
            <a:r>
              <a:rPr lang="en-US" dirty="0" smtClean="0"/>
              <a:t> log </a:t>
            </a:r>
            <a:r>
              <a:rPr lang="en-US" i="1" dirty="0" smtClean="0"/>
              <a:t>n</a:t>
            </a:r>
            <a:r>
              <a:rPr lang="en-US" dirty="0" smtClean="0"/>
              <a:t>)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16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 pattern matching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Matching a point set to a model</a:t>
            </a:r>
          </a:p>
          <a:p>
            <a:r>
              <a:rPr lang="en-US" dirty="0" smtClean="0"/>
              <a:t>Matching parts of a point set to a model</a:t>
            </a:r>
          </a:p>
          <a:p>
            <a:pPr lvl="1"/>
            <a:r>
              <a:rPr lang="en-US" dirty="0" smtClean="0"/>
              <a:t>RANSAC</a:t>
            </a:r>
          </a:p>
          <a:p>
            <a:pPr lvl="1"/>
            <a:r>
              <a:rPr lang="en-US" dirty="0" smtClean="0"/>
              <a:t>Hough transform</a:t>
            </a:r>
          </a:p>
          <a:p>
            <a:r>
              <a:rPr lang="en-US" dirty="0" smtClean="0"/>
              <a:t>Matching two point patterns to each other</a:t>
            </a:r>
          </a:p>
          <a:p>
            <a:pPr lvl="1"/>
            <a:r>
              <a:rPr lang="en-US" dirty="0" smtClean="0"/>
              <a:t>exact: translation, scaling, rotation</a:t>
            </a:r>
          </a:p>
          <a:p>
            <a:pPr lvl="1"/>
            <a:r>
              <a:rPr lang="en-US" dirty="0" smtClean="0"/>
              <a:t>with imprecision (noise)</a:t>
            </a:r>
          </a:p>
          <a:p>
            <a:pPr lvl="1"/>
            <a:r>
              <a:rPr lang="en-US" dirty="0" smtClean="0"/>
              <a:t>with outliers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14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parts of a point set to 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8920"/>
          </a:xfrm>
        </p:spPr>
        <p:txBody>
          <a:bodyPr/>
          <a:lstStyle/>
          <a:p>
            <a:r>
              <a:rPr lang="en-US" dirty="0" smtClean="0"/>
              <a:t>Two popular methods: RANSAC and the Hough transform</a:t>
            </a:r>
          </a:p>
          <a:p>
            <a:r>
              <a:rPr lang="en-US" dirty="0" smtClean="0"/>
              <a:t>Used for 3D reconstruction, in particular, to find many points close to a plane in 3D, yielding facets of buildings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2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clustered by planes</a:t>
            </a:r>
            <a:endParaRPr lang="en-US" dirty="0"/>
          </a:p>
        </p:txBody>
      </p:sp>
      <p:pic>
        <p:nvPicPr>
          <p:cNvPr id="4" name="Picture 4" descr="LiDAR_complex_origina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295400"/>
            <a:ext cx="4343400" cy="3144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LiDAR_complex_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1295400"/>
            <a:ext cx="43434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http://pointclouds.org/documentation/tutorials/_images/region_growing_segmentation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943100" y="4538133"/>
            <a:ext cx="5219700" cy="2319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4" name="Picture 6" descr="http://www.onemathematicalcat.org/Math/Geometry_obj/graphics/line.png"/>
          <p:cNvPicPr>
            <a:picLocks noChangeAspect="1" noChangeArrowheads="1"/>
          </p:cNvPicPr>
          <p:nvPr/>
        </p:nvPicPr>
        <p:blipFill>
          <a:blip r:embed="rId3" cstate="print"/>
          <a:srcRect l="4639" t="11380" r="2778" b="12750"/>
          <a:stretch>
            <a:fillRect/>
          </a:stretch>
        </p:blipFill>
        <p:spPr bwMode="auto">
          <a:xfrm>
            <a:off x="5120860" y="3258591"/>
            <a:ext cx="4001526" cy="154399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err="1" smtClean="0"/>
              <a:t>RANdom</a:t>
            </a:r>
            <a:r>
              <a:rPr lang="en-US" dirty="0" smtClean="0"/>
              <a:t> </a:t>
            </a:r>
            <a:r>
              <a:rPr lang="en-US" dirty="0" err="1" smtClean="0"/>
              <a:t>SAmple</a:t>
            </a:r>
            <a:r>
              <a:rPr lang="en-US" dirty="0" smtClean="0"/>
              <a:t> Consensus: method that can be used to detect planes (and other shapes) in point sets</a:t>
            </a:r>
          </a:p>
          <a:p>
            <a:pPr lvl="1"/>
            <a:r>
              <a:rPr lang="en-US" dirty="0" smtClean="0"/>
              <a:t>randomized</a:t>
            </a:r>
          </a:p>
          <a:p>
            <a:pPr lvl="1"/>
            <a:r>
              <a:rPr lang="en-US" dirty="0" smtClean="0"/>
              <a:t>assumes a model defined by few points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12640" y="4191000"/>
            <a:ext cx="358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line:  defined by two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12640" y="4724400"/>
            <a:ext cx="4014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plane:  defined by three points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12640" y="5257800"/>
            <a:ext cx="4017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sphere:  defined by four points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12640" y="5791200"/>
            <a:ext cx="5299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vertical cylinder:  defined by three points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1407840" y="4357048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407840" y="4890448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407840" y="5423848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407840" y="5957248"/>
            <a:ext cx="2286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32776" y="3837296"/>
            <a:ext cx="75063" cy="22359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331640" y="3810000"/>
            <a:ext cx="1656184" cy="837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911624" y="3352800"/>
            <a:ext cx="76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970" name="Picture 2" descr="http://t1.gstatic.com/images?q=tbn:ANd9GcRUOzV2kbOdsTQJtbUfZQsXtpLJC9f0UN20HIt2vUwYFvUnMSPvZ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4980" y="5118073"/>
            <a:ext cx="1166812" cy="1333500"/>
          </a:xfrm>
          <a:prstGeom prst="rect">
            <a:avLst/>
          </a:prstGeom>
          <a:noFill/>
        </p:spPr>
      </p:pic>
      <p:pic>
        <p:nvPicPr>
          <p:cNvPr id="83972" name="Picture 4" descr="http://t0.gstatic.com/images?q=tbn:ANd9GcQWUZ3Ip1jtfJRQpGS6J_RC8ShadysXP3AtVzjVOWTNHG9NjAwvR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96566" y="4538702"/>
            <a:ext cx="1362075" cy="1362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91475" cy="2324100"/>
          </a:xfrm>
        </p:spPr>
        <p:txBody>
          <a:bodyPr/>
          <a:lstStyle/>
          <a:p>
            <a:r>
              <a:rPr lang="en-US" dirty="0" smtClean="0"/>
              <a:t>Simplest case:  2D point set, we want to find a line with most points on (or near to) it</a:t>
            </a:r>
          </a:p>
          <a:p>
            <a:pPr lvl="1"/>
            <a:r>
              <a:rPr lang="en-US" dirty="0" smtClean="0"/>
              <a:t>points on/near this line are called inliers, they support the line</a:t>
            </a:r>
          </a:p>
          <a:p>
            <a:pPr lvl="1"/>
            <a:r>
              <a:rPr lang="en-US" dirty="0" smtClean="0"/>
              <a:t>other points are outliers, they do not support the line</a:t>
            </a:r>
            <a:endParaRPr lang="en-US" dirty="0"/>
          </a:p>
        </p:txBody>
      </p:sp>
      <p:pic>
        <p:nvPicPr>
          <p:cNvPr id="84996" name="Picture 4" descr="http://vaplab.ee.ncu.edu.tw/chinese/pcchang/course2009b/comsp/TH/ransac2.jpg"/>
          <p:cNvPicPr>
            <a:picLocks noChangeAspect="1" noChangeArrowheads="1"/>
          </p:cNvPicPr>
          <p:nvPr/>
        </p:nvPicPr>
        <p:blipFill>
          <a:blip r:embed="rId2" cstate="print"/>
          <a:srcRect r="49558" b="4962"/>
          <a:stretch>
            <a:fillRect/>
          </a:stretch>
        </p:blipFill>
        <p:spPr bwMode="auto">
          <a:xfrm>
            <a:off x="1609725" y="3938971"/>
            <a:ext cx="2533650" cy="2919029"/>
          </a:xfrm>
          <a:prstGeom prst="rect">
            <a:avLst/>
          </a:prstGeom>
          <a:noFill/>
        </p:spPr>
      </p:pic>
      <p:pic>
        <p:nvPicPr>
          <p:cNvPr id="6" name="Picture 4" descr="http://vaplab.ee.ncu.edu.tw/chinese/pcchang/course2009b/comsp/TH/ransac2.jpg"/>
          <p:cNvPicPr>
            <a:picLocks noChangeAspect="1" noChangeArrowheads="1"/>
          </p:cNvPicPr>
          <p:nvPr/>
        </p:nvPicPr>
        <p:blipFill>
          <a:blip r:embed="rId2" cstate="print"/>
          <a:srcRect l="50253" b="4962"/>
          <a:stretch>
            <a:fillRect/>
          </a:stretch>
        </p:blipFill>
        <p:spPr bwMode="auto">
          <a:xfrm>
            <a:off x="4953000" y="3938971"/>
            <a:ext cx="2498725" cy="29190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05800" cy="40957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Choose a threshold distance </a:t>
            </a:r>
            <a:r>
              <a:rPr lang="en-US" i="1" dirty="0" smtClean="0"/>
              <a:t>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#iterations do</a:t>
            </a:r>
          </a:p>
          <a:p>
            <a:pPr marL="914400" lvl="1" indent="-514350"/>
            <a:r>
              <a:rPr lang="en-US" dirty="0" smtClean="0"/>
              <a:t>Choose 2 points, make line </a:t>
            </a:r>
            <a:r>
              <a:rPr lang="en-US" i="1" dirty="0" smtClean="0"/>
              <a:t>L</a:t>
            </a:r>
          </a:p>
          <a:p>
            <a:pPr marL="914400" lvl="1" indent="-514350"/>
            <a:r>
              <a:rPr lang="en-US" dirty="0" smtClean="0"/>
              <a:t>For each point </a:t>
            </a:r>
            <a:r>
              <a:rPr lang="en-US" i="1" dirty="0" smtClean="0"/>
              <a:t>q</a:t>
            </a:r>
            <a:r>
              <a:rPr lang="en-US" dirty="0" smtClean="0"/>
              <a:t> in </a:t>
            </a:r>
            <a:r>
              <a:rPr lang="en-US" i="1" dirty="0" smtClean="0"/>
              <a:t>P</a:t>
            </a:r>
            <a:r>
              <a:rPr lang="en-US" dirty="0" smtClean="0"/>
              <a:t>, test if </a:t>
            </a:r>
            <a:r>
              <a:rPr lang="en-US" i="1" dirty="0" smtClean="0"/>
              <a:t>q</a:t>
            </a:r>
            <a:r>
              <a:rPr lang="en-US" dirty="0" smtClean="0"/>
              <a:t> lies within distance </a:t>
            </a:r>
            <a:r>
              <a:rPr lang="en-US" i="1" dirty="0" smtClean="0"/>
              <a:t>d</a:t>
            </a:r>
            <a:r>
              <a:rPr lang="en-US" dirty="0" smtClean="0"/>
              <a:t> from </a:t>
            </a:r>
            <a:r>
              <a:rPr lang="en-US" i="1" dirty="0" smtClean="0"/>
              <a:t>L</a:t>
            </a:r>
            <a:r>
              <a:rPr lang="en-US" dirty="0" smtClean="0"/>
              <a:t>  If yes, increase the support of </a:t>
            </a:r>
            <a:r>
              <a:rPr lang="en-US" i="1" dirty="0" smtClean="0"/>
              <a:t>L</a:t>
            </a:r>
            <a:r>
              <a:rPr lang="en-US" dirty="0" smtClean="0"/>
              <a:t> by 1</a:t>
            </a:r>
          </a:p>
          <a:p>
            <a:pPr marL="914400" lvl="1" indent="-514350"/>
            <a:r>
              <a:rPr lang="en-US" dirty="0" smtClean="0"/>
              <a:t>If </a:t>
            </a:r>
            <a:r>
              <a:rPr lang="en-US" i="1" dirty="0" smtClean="0"/>
              <a:t>L</a:t>
            </a:r>
            <a:r>
              <a:rPr lang="en-US" dirty="0" smtClean="0"/>
              <a:t> has higher support than the highest-support line found so far, remember </a:t>
            </a:r>
            <a:r>
              <a:rPr lang="en-US" i="1" dirty="0" smtClean="0"/>
              <a:t>L</a:t>
            </a:r>
            <a:r>
              <a:rPr lang="en-US" dirty="0" smtClean="0"/>
              <a:t> and its support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Return </a:t>
            </a:r>
            <a:r>
              <a:rPr lang="en-US" i="1" dirty="0" smtClean="0"/>
              <a:t>L</a:t>
            </a:r>
            <a:r>
              <a:rPr lang="en-US" dirty="0" smtClean="0"/>
              <a:t> as the line with most points near it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</a:t>
            </a:r>
            <a:endParaRPr lang="en-US" dirty="0"/>
          </a:p>
        </p:txBody>
      </p:sp>
      <p:pic>
        <p:nvPicPr>
          <p:cNvPr id="87042" name="Picture 2" descr="http://www.visual-experiments.com/blog/wp-content/uploads/2012/04/ransac_line_fitting1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17725" y="1590675"/>
            <a:ext cx="4762500" cy="4762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testing whether a point </a:t>
            </a:r>
            <a:r>
              <a:rPr lang="en-US" i="1" dirty="0" smtClean="0"/>
              <a:t>q</a:t>
            </a:r>
            <a:r>
              <a:rPr lang="en-US" dirty="0" smtClean="0"/>
              <a:t> supports a line </a:t>
            </a:r>
            <a:r>
              <a:rPr lang="en-US" i="1" dirty="0" smtClean="0"/>
              <a:t>L</a:t>
            </a:r>
            <a:r>
              <a:rPr lang="en-US" dirty="0" smtClean="0"/>
              <a:t>, we do not actually compute the distance from </a:t>
            </a:r>
            <a:r>
              <a:rPr lang="en-US" i="1" dirty="0" smtClean="0"/>
              <a:t>q</a:t>
            </a:r>
            <a:r>
              <a:rPr lang="en-US" dirty="0" smtClean="0"/>
              <a:t> to </a:t>
            </a:r>
            <a:r>
              <a:rPr lang="en-US" i="1" dirty="0" smtClean="0"/>
              <a:t>L</a:t>
            </a:r>
          </a:p>
          <a:p>
            <a:r>
              <a:rPr lang="en-US" dirty="0" smtClean="0"/>
              <a:t>Instead, we generate two lines at distance </a:t>
            </a:r>
            <a:r>
              <a:rPr lang="en-US" i="1" dirty="0" smtClean="0"/>
              <a:t>d</a:t>
            </a:r>
            <a:r>
              <a:rPr lang="en-US" dirty="0" smtClean="0"/>
              <a:t> from </a:t>
            </a:r>
            <a:r>
              <a:rPr lang="en-US" i="1" dirty="0" smtClean="0"/>
              <a:t>L</a:t>
            </a:r>
          </a:p>
          <a:p>
            <a:r>
              <a:rPr lang="en-US" dirty="0" smtClean="0"/>
              <a:t>Then we test for each point whether it lies below the upper and above the lower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92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05400"/>
          </a:xfrm>
        </p:spPr>
        <p:txBody>
          <a:bodyPr/>
          <a:lstStyle/>
          <a:p>
            <a:r>
              <a:rPr lang="en-US" dirty="0" smtClean="0"/>
              <a:t>How large should the threshold distance </a:t>
            </a:r>
            <a:r>
              <a:rPr lang="en-US" i="1" dirty="0" smtClean="0"/>
              <a:t>d</a:t>
            </a:r>
            <a:r>
              <a:rPr lang="en-US" dirty="0" smtClean="0"/>
              <a:t> be?</a:t>
            </a:r>
          </a:p>
          <a:p>
            <a:r>
              <a:rPr lang="en-US" dirty="0" smtClean="0"/>
              <a:t>How many iterations should we do to have a high probability of finding the line with highest support?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>
                <a:sym typeface="Wingdings" pitchFamily="2" charset="2"/>
              </a:rPr>
              <a:t> the threshold distance is related to the measurement error (~5 cm) and the flatness of the surface</a:t>
            </a:r>
            <a:br>
              <a:rPr lang="en-US" sz="2400" dirty="0" smtClean="0">
                <a:sym typeface="Wingdings" pitchFamily="2" charset="2"/>
              </a:rPr>
            </a:br>
            <a:r>
              <a:rPr lang="en-US" sz="2400" dirty="0" smtClean="0">
                <a:sym typeface="Wingdings" pitchFamily="2" charset="2"/>
              </a:rPr>
              <a:t/>
            </a:r>
            <a:br>
              <a:rPr lang="en-US" sz="2400" dirty="0" smtClean="0">
                <a:sym typeface="Wingdings" pitchFamily="2" charset="2"/>
              </a:rPr>
            </a:br>
            <a:r>
              <a:rPr lang="en-US" sz="2400" dirty="0" smtClean="0">
                <a:sym typeface="Wingdings" pitchFamily="2" charset="2"/>
              </a:rPr>
              <a:t> the number of iterations depends on the inlier-outlier ratio and with how much probability we want to find the best line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RANSAC, iterations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1000" cy="5029200"/>
          </a:xfrm>
        </p:spPr>
        <p:txBody>
          <a:bodyPr/>
          <a:lstStyle/>
          <a:p>
            <a:r>
              <a:rPr lang="en-US" dirty="0" smtClean="0"/>
              <a:t>Suppose we want to have 95% probability, </a:t>
            </a:r>
            <a:r>
              <a:rPr lang="en-US" i="1" dirty="0" smtClean="0"/>
              <a:t>p</a:t>
            </a:r>
            <a:r>
              <a:rPr lang="en-US" dirty="0" smtClean="0"/>
              <a:t>=0.95, of finding the best line</a:t>
            </a:r>
          </a:p>
          <a:p>
            <a:r>
              <a:rPr lang="en-US" dirty="0" smtClean="0"/>
              <a:t>Suppose there are </a:t>
            </a:r>
            <a:r>
              <a:rPr lang="en-US" i="1" dirty="0"/>
              <a:t>k</a:t>
            </a:r>
            <a:r>
              <a:rPr lang="en-US" dirty="0" smtClean="0"/>
              <a:t> points on the line (inliers) and </a:t>
            </a:r>
            <a:r>
              <a:rPr lang="en-US" i="1" dirty="0" smtClean="0"/>
              <a:t>n</a:t>
            </a:r>
            <a:r>
              <a:rPr lang="en-US" dirty="0" smtClean="0"/>
              <a:t> points in total</a:t>
            </a:r>
          </a:p>
          <a:p>
            <a:r>
              <a:rPr lang="en-US" dirty="0" smtClean="0"/>
              <a:t>Then the probability of choosing 2 points on the line is (</a:t>
            </a:r>
            <a:r>
              <a:rPr lang="en-US" i="1" dirty="0" smtClean="0"/>
              <a:t>k</a:t>
            </a:r>
            <a:r>
              <a:rPr lang="en-US" dirty="0" smtClean="0"/>
              <a:t>/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probability of never selecting 2 points on the line in </a:t>
            </a:r>
            <a:r>
              <a:rPr lang="en-US" i="1" dirty="0" smtClean="0"/>
              <a:t>r</a:t>
            </a:r>
            <a:r>
              <a:rPr lang="en-US" dirty="0" smtClean="0"/>
              <a:t>  iterations is ( 1 – (</a:t>
            </a:r>
            <a:r>
              <a:rPr lang="en-US" i="1" dirty="0" smtClean="0"/>
              <a:t>k</a:t>
            </a:r>
            <a:r>
              <a:rPr lang="en-US" dirty="0" smtClean="0"/>
              <a:t>/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)</a:t>
            </a:r>
            <a:r>
              <a:rPr lang="en-US" i="1" baseline="30000" dirty="0" smtClean="0"/>
              <a:t>r</a:t>
            </a:r>
          </a:p>
          <a:p>
            <a:r>
              <a:rPr lang="en-US" dirty="0" smtClean="0"/>
              <a:t>The probability of finding the line in </a:t>
            </a:r>
            <a:r>
              <a:rPr lang="en-US" i="1" dirty="0" smtClean="0"/>
              <a:t>r</a:t>
            </a:r>
            <a:r>
              <a:rPr lang="en-US" dirty="0" smtClean="0"/>
              <a:t>  iterations is  1 – ( </a:t>
            </a:r>
            <a:r>
              <a:rPr lang="en-US" dirty="0"/>
              <a:t>1 – (</a:t>
            </a:r>
            <a:r>
              <a:rPr lang="en-US" i="1" dirty="0"/>
              <a:t>k</a:t>
            </a:r>
            <a:r>
              <a:rPr lang="en-US" dirty="0"/>
              <a:t>/</a:t>
            </a:r>
            <a:r>
              <a:rPr lang="en-US" i="1" dirty="0"/>
              <a:t>n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)</a:t>
            </a:r>
            <a:r>
              <a:rPr lang="en-US" i="1" baseline="30000" dirty="0" smtClean="0"/>
              <a:t>r</a:t>
            </a:r>
            <a:endParaRPr lang="en-US" i="1" baseline="30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BFB4791-DB09-428E-A1A0-B28D8323F15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9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RANSAC, iterations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 we want  1 – ( 1 – (</a:t>
            </a:r>
            <a:r>
              <a:rPr lang="en-US" i="1" dirty="0" smtClean="0"/>
              <a:t>k</a:t>
            </a:r>
            <a:r>
              <a:rPr lang="en-US" dirty="0" smtClean="0"/>
              <a:t>/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)</a:t>
            </a:r>
            <a:r>
              <a:rPr lang="en-US" i="1" baseline="30000" dirty="0" smtClean="0"/>
              <a:t>r</a:t>
            </a:r>
            <a:r>
              <a:rPr lang="en-US" dirty="0" smtClean="0"/>
              <a:t> &gt; </a:t>
            </a:r>
            <a:r>
              <a:rPr lang="en-US" i="1" dirty="0" smtClean="0"/>
              <a:t>p</a:t>
            </a:r>
            <a:br>
              <a:rPr lang="en-US" i="1" dirty="0" smtClean="0"/>
            </a:br>
            <a:r>
              <a:rPr lang="en-US" i="1" dirty="0" smtClean="0"/>
              <a:t/>
            </a:r>
            <a:br>
              <a:rPr lang="en-US" i="1" dirty="0" smtClean="0"/>
            </a:br>
            <a:r>
              <a:rPr lang="en-US" i="1" dirty="0" smtClean="0"/>
              <a:t>	</a:t>
            </a:r>
            <a:r>
              <a:rPr lang="en-US" dirty="0" smtClean="0"/>
              <a:t>( 1 – (</a:t>
            </a:r>
            <a:r>
              <a:rPr lang="en-US" i="1" dirty="0" smtClean="0"/>
              <a:t>k</a:t>
            </a:r>
            <a:r>
              <a:rPr lang="en-US" dirty="0" smtClean="0"/>
              <a:t>/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)</a:t>
            </a:r>
            <a:r>
              <a:rPr lang="en-US" i="1" baseline="30000" dirty="0" smtClean="0"/>
              <a:t>r</a:t>
            </a:r>
            <a:r>
              <a:rPr lang="en-US" dirty="0" smtClean="0"/>
              <a:t> 	&lt; 	1 – </a:t>
            </a:r>
            <a:r>
              <a:rPr lang="en-US" i="1" dirty="0" smtClean="0"/>
              <a:t>p</a:t>
            </a:r>
            <a:br>
              <a:rPr lang="en-US" i="1" dirty="0" smtClean="0"/>
            </a:br>
            <a:r>
              <a:rPr lang="en-US" i="1" dirty="0" smtClean="0"/>
              <a:t>	</a:t>
            </a:r>
            <a:r>
              <a:rPr lang="en-US" dirty="0" smtClean="0"/>
              <a:t>log</a:t>
            </a:r>
            <a:r>
              <a:rPr lang="en-US" i="1" dirty="0" smtClean="0"/>
              <a:t> </a:t>
            </a:r>
            <a:r>
              <a:rPr lang="en-US" dirty="0" smtClean="0"/>
              <a:t>( 1 – (</a:t>
            </a:r>
            <a:r>
              <a:rPr lang="en-US" i="1" dirty="0" smtClean="0"/>
              <a:t>k</a:t>
            </a:r>
            <a:r>
              <a:rPr lang="en-US" dirty="0" smtClean="0"/>
              <a:t>/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r>
              <a:rPr lang="en-US" dirty="0" smtClean="0"/>
              <a:t> )</a:t>
            </a:r>
            <a:r>
              <a:rPr lang="en-US" i="1" baseline="30000" dirty="0" smtClean="0"/>
              <a:t>r</a:t>
            </a:r>
            <a:r>
              <a:rPr lang="en-US" dirty="0" smtClean="0"/>
              <a:t> 	&lt; 	log (1 – </a:t>
            </a:r>
            <a:r>
              <a:rPr lang="en-US" i="1" dirty="0" smtClean="0"/>
              <a:t>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i="1" dirty="0"/>
              <a:t>	</a:t>
            </a:r>
            <a:r>
              <a:rPr lang="en-US" i="1" dirty="0" smtClean="0"/>
              <a:t>r </a:t>
            </a:r>
            <a:r>
              <a:rPr lang="en-US" dirty="0" smtClean="0"/>
              <a:t>log</a:t>
            </a:r>
            <a:r>
              <a:rPr lang="en-US" i="1" dirty="0" smtClean="0"/>
              <a:t> </a:t>
            </a:r>
            <a:r>
              <a:rPr lang="en-US" dirty="0"/>
              <a:t>( 1 – (</a:t>
            </a:r>
            <a:r>
              <a:rPr lang="en-US" i="1" dirty="0"/>
              <a:t>k</a:t>
            </a:r>
            <a:r>
              <a:rPr lang="en-US" dirty="0"/>
              <a:t>/</a:t>
            </a:r>
            <a:r>
              <a:rPr lang="en-US" i="1" dirty="0"/>
              <a:t>n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</a:t>
            </a:r>
            <a:r>
              <a:rPr lang="en-US" dirty="0" smtClean="0"/>
              <a:t>) </a:t>
            </a:r>
            <a:r>
              <a:rPr lang="en-US" dirty="0"/>
              <a:t>	&lt; 	log (1 – </a:t>
            </a:r>
            <a:r>
              <a:rPr lang="en-US" i="1" dirty="0"/>
              <a:t>p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i="1" dirty="0"/>
              <a:t>r </a:t>
            </a:r>
            <a:r>
              <a:rPr lang="en-US" dirty="0" smtClean="0"/>
              <a:t> &gt;  log </a:t>
            </a:r>
            <a:r>
              <a:rPr lang="en-US" dirty="0"/>
              <a:t>(1 – </a:t>
            </a:r>
            <a:r>
              <a:rPr lang="en-US" i="1" dirty="0"/>
              <a:t>p</a:t>
            </a:r>
            <a:r>
              <a:rPr lang="en-US" dirty="0" smtClean="0"/>
              <a:t>) / </a:t>
            </a:r>
            <a:r>
              <a:rPr lang="en-US" dirty="0"/>
              <a:t>log</a:t>
            </a:r>
            <a:r>
              <a:rPr lang="en-US" i="1" dirty="0"/>
              <a:t> </a:t>
            </a:r>
            <a:r>
              <a:rPr lang="en-US" dirty="0"/>
              <a:t>( 1 – (</a:t>
            </a:r>
            <a:r>
              <a:rPr lang="en-US" i="1" dirty="0"/>
              <a:t>k</a:t>
            </a:r>
            <a:r>
              <a:rPr lang="en-US" dirty="0"/>
              <a:t>/</a:t>
            </a:r>
            <a:r>
              <a:rPr lang="en-US" i="1" dirty="0"/>
              <a:t>n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)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75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a point set to 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042792" cy="3556992"/>
          </a:xfrm>
        </p:spPr>
        <p:txBody>
          <a:bodyPr/>
          <a:lstStyle/>
          <a:p>
            <a:r>
              <a:rPr lang="en-US" dirty="0" smtClean="0"/>
              <a:t>Examples of models:</a:t>
            </a:r>
          </a:p>
          <a:p>
            <a:pPr lvl="1"/>
            <a:r>
              <a:rPr lang="en-US" dirty="0" smtClean="0"/>
              <a:t>circle (boundary)</a:t>
            </a:r>
          </a:p>
          <a:p>
            <a:pPr lvl="1"/>
            <a:r>
              <a:rPr lang="en-US" dirty="0" smtClean="0"/>
              <a:t>disk (with interior)</a:t>
            </a:r>
          </a:p>
          <a:p>
            <a:pPr lvl="1"/>
            <a:r>
              <a:rPr lang="en-US" dirty="0" smtClean="0"/>
              <a:t>line (in 2D or 3D)</a:t>
            </a:r>
          </a:p>
          <a:p>
            <a:pPr lvl="1"/>
            <a:r>
              <a:rPr lang="en-US" dirty="0" smtClean="0"/>
              <a:t>plane (in 3D)</a:t>
            </a:r>
          </a:p>
          <a:p>
            <a:pPr lvl="1"/>
            <a:r>
              <a:rPr lang="en-US" dirty="0" smtClean="0"/>
              <a:t>rectangle (in 2D or 3D)</a:t>
            </a:r>
          </a:p>
          <a:p>
            <a:pPr lvl="1"/>
            <a:r>
              <a:rPr lang="en-US" dirty="0" smtClean="0"/>
              <a:t>more complex shape (template)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123923" y="43651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890556" y="41490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477744" y="41490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31768" y="47971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012160" y="50851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195931" y="46167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123923" y="53012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72200" y="55172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266103" y="485379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413140" y="46531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49311" y="43651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164288" y="42930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557156" y="48691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441740" y="51571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72449" y="43913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814561" y="52292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6547890" y="542115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891491" y="492580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018107" y="44731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876256" y="55172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155904" y="50131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020272" y="47251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092280" y="53732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227912" y="458112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371928" y="48691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380312" y="458112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795864" y="46531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308304" y="51571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060299" y="19888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6826932" y="18448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414120" y="18448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5868144" y="24928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948536" y="278092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68144" y="23125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060299" y="29969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308576" y="32129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228184" y="31409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685687" y="17728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100664" y="19888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940152" y="22048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6228184" y="18448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876256" y="30689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484266" y="32129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236296" y="21328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6954483" y="18448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812632" y="32129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308304" y="27089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164288" y="29969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028656" y="30689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236296" y="24208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7308304" y="2564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7316688" y="22768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58822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244680" y="28529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RANSAC, iterations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648199"/>
          </a:xfrm>
        </p:spPr>
        <p:txBody>
          <a:bodyPr/>
          <a:lstStyle/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if 10% of the points lie on the line and we want to find it with 95% certainty, we need nearly 300 iterations</a:t>
            </a:r>
          </a:p>
          <a:p>
            <a:pPr lvl="1"/>
            <a:r>
              <a:rPr lang="en-US" dirty="0" smtClean="0"/>
              <a:t>if 5% of the </a:t>
            </a:r>
            <a:r>
              <a:rPr lang="en-US" dirty="0"/>
              <a:t>points lie on the line and we want to find it with 95% certainty, we need nearly </a:t>
            </a:r>
            <a:r>
              <a:rPr lang="en-US" dirty="0" smtClean="0"/>
              <a:t>1200 iterations</a:t>
            </a:r>
          </a:p>
          <a:p>
            <a:pPr lvl="1"/>
            <a:r>
              <a:rPr lang="en-US" dirty="0"/>
              <a:t>if 10% of the points lie on the line and we want to find it with </a:t>
            </a:r>
            <a:r>
              <a:rPr lang="en-US" dirty="0" smtClean="0"/>
              <a:t>90% </a:t>
            </a:r>
            <a:r>
              <a:rPr lang="en-US" dirty="0"/>
              <a:t>certainty, we need nearly </a:t>
            </a:r>
            <a:r>
              <a:rPr lang="en-US" dirty="0" smtClean="0"/>
              <a:t>230 iterations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8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/>
          <a:lstStyle/>
          <a:p>
            <a:r>
              <a:rPr lang="en-US" dirty="0" smtClean="0"/>
              <a:t>Sample points not too far apart</a:t>
            </a:r>
          </a:p>
          <a:p>
            <a:r>
              <a:rPr lang="en-US" dirty="0" smtClean="0"/>
              <a:t>Use surface </a:t>
            </a:r>
            <a:r>
              <a:rPr lang="en-US" dirty="0" err="1" smtClean="0"/>
              <a:t>normals</a:t>
            </a:r>
            <a:r>
              <a:rPr lang="en-US" dirty="0" smtClean="0"/>
              <a:t> of points to test if a sample makes sense, and when deciding on support</a:t>
            </a:r>
          </a:p>
          <a:p>
            <a:r>
              <a:rPr lang="en-US" dirty="0" smtClean="0"/>
              <a:t>Collect points in a plane if they form a “connected component”</a:t>
            </a:r>
            <a:endParaRPr lang="en-US" dirty="0"/>
          </a:p>
        </p:txBody>
      </p:sp>
      <p:pic>
        <p:nvPicPr>
          <p:cNvPr id="1028" name="Picture 4" descr="http://upload.wikimedia.org/wikipedia/commons/a/a6/Rotterdam_spangen_spartastad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75" y="4148637"/>
            <a:ext cx="3806825" cy="27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oskomera.nl/images/projects/big/2767/rijksmonument-de-bollenschuur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657600"/>
            <a:ext cx="295078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064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 rot="910891">
            <a:off x="3111948" y="4104492"/>
            <a:ext cx="1519436" cy="2690813"/>
            <a:chOff x="3091755" y="4025900"/>
            <a:chExt cx="1519436" cy="2690813"/>
          </a:xfrm>
        </p:grpSpPr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3204865" y="4084017"/>
              <a:ext cx="1281906" cy="259782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3329285" y="4118887"/>
              <a:ext cx="1281906" cy="259782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3091755" y="4025900"/>
              <a:ext cx="1281906" cy="259782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305800" cy="2514600"/>
          </a:xfrm>
        </p:spPr>
        <p:txBody>
          <a:bodyPr/>
          <a:lstStyle/>
          <a:p>
            <a:r>
              <a:rPr lang="en-US" dirty="0" smtClean="0"/>
              <a:t>For facades and roofs in cities, sample triples of points no further than 50 m apart  </a:t>
            </a:r>
            <a:r>
              <a:rPr lang="en-US" dirty="0" smtClean="0">
                <a:sym typeface="Wingdings" pitchFamily="2" charset="2"/>
              </a:rPr>
              <a:t>  increases probability finding planes; fewer iterations</a:t>
            </a:r>
          </a:p>
          <a:p>
            <a:r>
              <a:rPr lang="en-US" dirty="0" smtClean="0">
                <a:sym typeface="Wingdings" pitchFamily="2" charset="2"/>
              </a:rPr>
              <a:t>Do not sample too close either: inaccuracy of points in the same plane will lead to a wrong angle / normal</a:t>
            </a:r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596878" y="565139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289697" y="62420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86100" y="494027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851672" y="5366141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443413" y="4986766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047530" y="496352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081463" y="4754299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319712" y="50292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918472" y="5184364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4443413" y="549819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448050" y="605611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529263" y="556793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167313" y="4196376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>
            <a:off x="3380185" y="5207486"/>
            <a:ext cx="416620" cy="14529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17"/>
          <p:cNvSpPr>
            <a:spLocks noChangeShapeType="1"/>
          </p:cNvSpPr>
          <p:nvPr/>
        </p:nvSpPr>
        <p:spPr bwMode="auto">
          <a:xfrm flipH="1" flipV="1">
            <a:off x="3713882" y="5785536"/>
            <a:ext cx="239415" cy="33707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3124200" y="64602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343400" y="44028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2133600" y="53934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3795712" y="44958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1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81975" cy="5055781"/>
          </a:xfrm>
        </p:spPr>
        <p:txBody>
          <a:bodyPr/>
          <a:lstStyle/>
          <a:p>
            <a:r>
              <a:rPr lang="en-US" dirty="0" smtClean="0"/>
              <a:t>For each point we can estimate a surface normal using, say, 12 nearest neighbors</a:t>
            </a:r>
          </a:p>
          <a:p>
            <a:pPr lvl="1"/>
            <a:r>
              <a:rPr lang="en-US" dirty="0" smtClean="0"/>
              <a:t>Use Principal Component Analysis and let the normal be the third component (eigenvector with smallest eigenvalue)</a:t>
            </a:r>
          </a:p>
          <a:p>
            <a:pPr lvl="1"/>
            <a:r>
              <a:rPr lang="en-US" dirty="0" smtClean="0"/>
              <a:t>or, fit </a:t>
            </a:r>
            <a:r>
              <a:rPr lang="en-US" dirty="0"/>
              <a:t>a plane through these 12 points plus the point itself, </a:t>
            </a:r>
            <a:r>
              <a:rPr lang="en-US" dirty="0" smtClean="0"/>
              <a:t>and use the normal of that plane</a:t>
            </a:r>
          </a:p>
        </p:txBody>
      </p:sp>
    </p:spTree>
    <p:extLst>
      <p:ext uri="{BB962C8B-B14F-4D97-AF65-F5344CB8AC3E}">
        <p14:creationId xmlns:p14="http://schemas.microsoft.com/office/powerpoint/2010/main" val="39577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181975" cy="3215640"/>
          </a:xfrm>
        </p:spPr>
        <p:txBody>
          <a:bodyPr/>
          <a:lstStyle/>
          <a:p>
            <a:r>
              <a:rPr lang="en-US" dirty="0" smtClean="0"/>
              <a:t>When performing RANSAC and we know </a:t>
            </a:r>
            <a:r>
              <a:rPr lang="en-US" dirty="0" err="1" smtClean="0"/>
              <a:t>normals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delete a sample of three points immediately if their </a:t>
            </a:r>
            <a:r>
              <a:rPr lang="en-US" dirty="0" err="1" smtClean="0"/>
              <a:t>normals</a:t>
            </a:r>
            <a:r>
              <a:rPr lang="en-US" dirty="0" smtClean="0"/>
              <a:t> deviate much from the plane they define</a:t>
            </a:r>
          </a:p>
          <a:p>
            <a:pPr lvl="1"/>
            <a:r>
              <a:rPr lang="en-US" dirty="0" smtClean="0"/>
              <a:t>let only points with correct </a:t>
            </a:r>
            <a:r>
              <a:rPr lang="en-US" dirty="0" err="1" smtClean="0"/>
              <a:t>normals</a:t>
            </a:r>
            <a:r>
              <a:rPr lang="en-US" dirty="0" smtClean="0"/>
              <a:t> support a tested plane (say, angle deviation at most 20 degrees), on top of the requirement of being close to the plane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183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Arrow Connector 37"/>
          <p:cNvCxnSpPr/>
          <p:nvPr/>
        </p:nvCxnSpPr>
        <p:spPr>
          <a:xfrm flipH="1" flipV="1">
            <a:off x="3752850" y="2733675"/>
            <a:ext cx="347663" cy="15259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105400" y="3372351"/>
            <a:ext cx="609600" cy="420539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RANSAC</a:t>
            </a:r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596878" y="374639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289697" y="43370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86100" y="303527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851672" y="3461141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367212" y="296227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024312" y="31074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081463" y="2849299"/>
            <a:ext cx="90488" cy="92987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319712" y="34884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918472" y="3279364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791200" y="37932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448050" y="415111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529263" y="3662935"/>
            <a:ext cx="90488" cy="929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4181475" y="48006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3124200" y="45552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4343400" y="24978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133600" y="34884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4252912" y="26502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>
          <a:xfrm rot="1999405">
            <a:off x="4714875" y="3383465"/>
            <a:ext cx="1390649" cy="383572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681537" y="311467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868341" y="2588536"/>
            <a:ext cx="759618" cy="73505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4162426" y="2743200"/>
            <a:ext cx="216694" cy="473987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596974" y="3391401"/>
            <a:ext cx="184701" cy="3042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64956" y="4648200"/>
            <a:ext cx="3133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Four nearest neighbors, point itself included</a:t>
            </a:r>
          </a:p>
        </p:txBody>
      </p:sp>
    </p:spTree>
    <p:extLst>
      <p:ext uri="{BB962C8B-B14F-4D97-AF65-F5344CB8AC3E}">
        <p14:creationId xmlns:p14="http://schemas.microsoft.com/office/powerpoint/2010/main" val="2982271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3773091" y="2430006"/>
            <a:ext cx="2665809" cy="160681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620691" y="2668131"/>
            <a:ext cx="2665809" cy="160681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>
            <a:off x="3687366" y="2544306"/>
            <a:ext cx="2665809" cy="1606811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3752850" y="2733675"/>
            <a:ext cx="347663" cy="152593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RANSAC</a:t>
            </a:r>
            <a:endParaRPr lang="en-US" dirty="0"/>
          </a:p>
        </p:txBody>
      </p:sp>
      <p:sp>
        <p:nvSpPr>
          <p:cNvPr id="5" name="Oval 4"/>
          <p:cNvSpPr>
            <a:spLocks noChangeArrowheads="1"/>
          </p:cNvSpPr>
          <p:nvPr/>
        </p:nvSpPr>
        <p:spPr bwMode="auto">
          <a:xfrm>
            <a:off x="3596878" y="374639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289697" y="43370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086100" y="303527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3851672" y="3461141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367212" y="296227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4024312" y="31074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4081463" y="2849299"/>
            <a:ext cx="90488" cy="92987"/>
          </a:xfrm>
          <a:prstGeom prst="ellipse">
            <a:avLst/>
          </a:prstGeom>
          <a:solidFill>
            <a:srgbClr val="00B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319712" y="34884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4918472" y="3279364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5791200" y="37932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3448050" y="415111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529263" y="3662935"/>
            <a:ext cx="90488" cy="92987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4181475" y="48006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3124200" y="45552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4343400" y="24978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2133600" y="34884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4252912" y="26502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4681537" y="311467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596974" y="3391401"/>
            <a:ext cx="184701" cy="30420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64956" y="4648200"/>
            <a:ext cx="3133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Four nearest neighbors, point itself included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4659" y="5680501"/>
            <a:ext cx="6868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brown point supports the line (correct normal) but the green point does not (wrong normal)</a:t>
            </a:r>
          </a:p>
        </p:txBody>
      </p:sp>
    </p:spTree>
    <p:extLst>
      <p:ext uri="{BB962C8B-B14F-4D97-AF65-F5344CB8AC3E}">
        <p14:creationId xmlns:p14="http://schemas.microsoft.com/office/powerpoint/2010/main" val="129831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RANSAC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33500"/>
          </a:xfrm>
        </p:spPr>
        <p:txBody>
          <a:bodyPr/>
          <a:lstStyle/>
          <a:p>
            <a:r>
              <a:rPr lang="en-US" dirty="0" smtClean="0"/>
              <a:t>Collect </a:t>
            </a:r>
            <a:r>
              <a:rPr lang="en-US" dirty="0"/>
              <a:t>points in a plane if they form a “connected component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" name="Picture 6" descr="http://www.oskomera.nl/images/projects/big/2767/rijksmonument-de-bollenschuur-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75" y="3457575"/>
            <a:ext cx="2950787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1485901" y="3200400"/>
            <a:ext cx="180974" cy="685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838450" y="3200400"/>
            <a:ext cx="142876" cy="68580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123950" y="2738735"/>
            <a:ext cx="253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on the same plane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5643563" y="317489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5308997" y="34607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5467350" y="337006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200775" y="38862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5" name="Oval 14"/>
          <p:cNvSpPr>
            <a:spLocks noChangeArrowheads="1"/>
          </p:cNvSpPr>
          <p:nvPr/>
        </p:nvSpPr>
        <p:spPr bwMode="auto">
          <a:xfrm>
            <a:off x="5143500" y="36789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6" name="Oval 15"/>
          <p:cNvSpPr>
            <a:spLocks noChangeArrowheads="1"/>
          </p:cNvSpPr>
          <p:nvPr/>
        </p:nvSpPr>
        <p:spPr bwMode="auto">
          <a:xfrm>
            <a:off x="5768578" y="302249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7" name="Oval 16"/>
          <p:cNvSpPr>
            <a:spLocks noChangeArrowheads="1"/>
          </p:cNvSpPr>
          <p:nvPr/>
        </p:nvSpPr>
        <p:spPr bwMode="auto">
          <a:xfrm>
            <a:off x="5461397" y="36131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8" name="Oval 17"/>
          <p:cNvSpPr>
            <a:spLocks noChangeArrowheads="1"/>
          </p:cNvSpPr>
          <p:nvPr/>
        </p:nvSpPr>
        <p:spPr bwMode="auto">
          <a:xfrm>
            <a:off x="5619750" y="342721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19" name="Oval 18"/>
          <p:cNvSpPr>
            <a:spLocks noChangeArrowheads="1"/>
          </p:cNvSpPr>
          <p:nvPr/>
        </p:nvSpPr>
        <p:spPr bwMode="auto">
          <a:xfrm>
            <a:off x="6353175" y="37338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0" name="Oval 19"/>
          <p:cNvSpPr>
            <a:spLocks noChangeArrowheads="1"/>
          </p:cNvSpPr>
          <p:nvPr/>
        </p:nvSpPr>
        <p:spPr bwMode="auto">
          <a:xfrm>
            <a:off x="5295900" y="37932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1" name="Oval 20"/>
          <p:cNvSpPr>
            <a:spLocks noChangeArrowheads="1"/>
          </p:cNvSpPr>
          <p:nvPr/>
        </p:nvSpPr>
        <p:spPr bwMode="auto">
          <a:xfrm>
            <a:off x="5920978" y="317489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2" name="Oval 21"/>
          <p:cNvSpPr>
            <a:spLocks noChangeArrowheads="1"/>
          </p:cNvSpPr>
          <p:nvPr/>
        </p:nvSpPr>
        <p:spPr bwMode="auto">
          <a:xfrm>
            <a:off x="5613797" y="37655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3" name="Oval 22"/>
          <p:cNvSpPr>
            <a:spLocks noChangeArrowheads="1"/>
          </p:cNvSpPr>
          <p:nvPr/>
        </p:nvSpPr>
        <p:spPr bwMode="auto">
          <a:xfrm>
            <a:off x="5772150" y="357961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5772150" y="33147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5" name="Oval 24"/>
          <p:cNvSpPr>
            <a:spLocks noChangeArrowheads="1"/>
          </p:cNvSpPr>
          <p:nvPr/>
        </p:nvSpPr>
        <p:spPr bwMode="auto">
          <a:xfrm>
            <a:off x="5448300" y="39837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6" name="Oval 25"/>
          <p:cNvSpPr>
            <a:spLocks noChangeArrowheads="1"/>
          </p:cNvSpPr>
          <p:nvPr/>
        </p:nvSpPr>
        <p:spPr bwMode="auto">
          <a:xfrm>
            <a:off x="6073378" y="332729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5747147" y="390846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5924550" y="373201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6000750" y="34671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5600700" y="4088488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6263878" y="349874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2" name="Oval 31"/>
          <p:cNvSpPr>
            <a:spLocks noChangeArrowheads="1"/>
          </p:cNvSpPr>
          <p:nvPr/>
        </p:nvSpPr>
        <p:spPr bwMode="auto">
          <a:xfrm>
            <a:off x="5918597" y="40703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3" name="Oval 32"/>
          <p:cNvSpPr>
            <a:spLocks noChangeArrowheads="1"/>
          </p:cNvSpPr>
          <p:nvPr/>
        </p:nvSpPr>
        <p:spPr bwMode="auto">
          <a:xfrm>
            <a:off x="6076950" y="388441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4" name="Oval 33"/>
          <p:cNvSpPr>
            <a:spLocks noChangeArrowheads="1"/>
          </p:cNvSpPr>
          <p:nvPr/>
        </p:nvSpPr>
        <p:spPr bwMode="auto">
          <a:xfrm>
            <a:off x="6153150" y="36195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5" name="Oval 34"/>
          <p:cNvSpPr>
            <a:spLocks noChangeArrowheads="1"/>
          </p:cNvSpPr>
          <p:nvPr/>
        </p:nvSpPr>
        <p:spPr bwMode="auto">
          <a:xfrm>
            <a:off x="5753100" y="4259938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7491413" y="480367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7" name="Oval 36"/>
          <p:cNvSpPr>
            <a:spLocks noChangeArrowheads="1"/>
          </p:cNvSpPr>
          <p:nvPr/>
        </p:nvSpPr>
        <p:spPr bwMode="auto">
          <a:xfrm>
            <a:off x="7156847" y="508956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8" name="Oval 37"/>
          <p:cNvSpPr>
            <a:spLocks noChangeArrowheads="1"/>
          </p:cNvSpPr>
          <p:nvPr/>
        </p:nvSpPr>
        <p:spPr bwMode="auto">
          <a:xfrm>
            <a:off x="7315200" y="49035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39" name="Oval 38"/>
          <p:cNvSpPr>
            <a:spLocks noChangeArrowheads="1"/>
          </p:cNvSpPr>
          <p:nvPr/>
        </p:nvSpPr>
        <p:spPr bwMode="auto">
          <a:xfrm>
            <a:off x="8048625" y="545782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0" name="Oval 39"/>
          <p:cNvSpPr>
            <a:spLocks noChangeArrowheads="1"/>
          </p:cNvSpPr>
          <p:nvPr/>
        </p:nvSpPr>
        <p:spPr bwMode="auto">
          <a:xfrm>
            <a:off x="6991350" y="5307688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1" name="Oval 40"/>
          <p:cNvSpPr>
            <a:spLocks noChangeArrowheads="1"/>
          </p:cNvSpPr>
          <p:nvPr/>
        </p:nvSpPr>
        <p:spPr bwMode="auto">
          <a:xfrm>
            <a:off x="7616428" y="465127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2" name="Oval 41"/>
          <p:cNvSpPr>
            <a:spLocks noChangeArrowheads="1"/>
          </p:cNvSpPr>
          <p:nvPr/>
        </p:nvSpPr>
        <p:spPr bwMode="auto">
          <a:xfrm>
            <a:off x="7309247" y="524196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3" name="Oval 42"/>
          <p:cNvSpPr>
            <a:spLocks noChangeArrowheads="1"/>
          </p:cNvSpPr>
          <p:nvPr/>
        </p:nvSpPr>
        <p:spPr bwMode="auto">
          <a:xfrm>
            <a:off x="7467600" y="50559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4" name="Oval 43"/>
          <p:cNvSpPr>
            <a:spLocks noChangeArrowheads="1"/>
          </p:cNvSpPr>
          <p:nvPr/>
        </p:nvSpPr>
        <p:spPr bwMode="auto">
          <a:xfrm>
            <a:off x="8191500" y="528637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5" name="Oval 44"/>
          <p:cNvSpPr>
            <a:spLocks noChangeArrowheads="1"/>
          </p:cNvSpPr>
          <p:nvPr/>
        </p:nvSpPr>
        <p:spPr bwMode="auto">
          <a:xfrm>
            <a:off x="7143750" y="5421988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6" name="Oval 45"/>
          <p:cNvSpPr>
            <a:spLocks noChangeArrowheads="1"/>
          </p:cNvSpPr>
          <p:nvPr/>
        </p:nvSpPr>
        <p:spPr bwMode="auto">
          <a:xfrm>
            <a:off x="7749778" y="480367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7" name="Oval 46"/>
          <p:cNvSpPr>
            <a:spLocks noChangeArrowheads="1"/>
          </p:cNvSpPr>
          <p:nvPr/>
        </p:nvSpPr>
        <p:spPr bwMode="auto">
          <a:xfrm>
            <a:off x="7461647" y="539436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8" name="Oval 47"/>
          <p:cNvSpPr>
            <a:spLocks noChangeArrowheads="1"/>
          </p:cNvSpPr>
          <p:nvPr/>
        </p:nvSpPr>
        <p:spPr bwMode="auto">
          <a:xfrm>
            <a:off x="7620000" y="52083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49" name="Oval 48"/>
          <p:cNvSpPr>
            <a:spLocks noChangeArrowheads="1"/>
          </p:cNvSpPr>
          <p:nvPr/>
        </p:nvSpPr>
        <p:spPr bwMode="auto">
          <a:xfrm>
            <a:off x="7696200" y="494347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7296150" y="55077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1" name="Oval 50"/>
          <p:cNvSpPr>
            <a:spLocks noChangeArrowheads="1"/>
          </p:cNvSpPr>
          <p:nvPr/>
        </p:nvSpPr>
        <p:spPr bwMode="auto">
          <a:xfrm>
            <a:off x="7921228" y="495607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2" name="Oval 51"/>
          <p:cNvSpPr>
            <a:spLocks noChangeArrowheads="1"/>
          </p:cNvSpPr>
          <p:nvPr/>
        </p:nvSpPr>
        <p:spPr bwMode="auto">
          <a:xfrm>
            <a:off x="7594997" y="558486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3" name="Oval 52"/>
          <p:cNvSpPr>
            <a:spLocks noChangeArrowheads="1"/>
          </p:cNvSpPr>
          <p:nvPr/>
        </p:nvSpPr>
        <p:spPr bwMode="auto">
          <a:xfrm>
            <a:off x="7772400" y="536079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4" name="Oval 53"/>
          <p:cNvSpPr>
            <a:spLocks noChangeArrowheads="1"/>
          </p:cNvSpPr>
          <p:nvPr/>
        </p:nvSpPr>
        <p:spPr bwMode="auto">
          <a:xfrm>
            <a:off x="7848600" y="5095875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5" name="Oval 54"/>
          <p:cNvSpPr>
            <a:spLocks noChangeArrowheads="1"/>
          </p:cNvSpPr>
          <p:nvPr/>
        </p:nvSpPr>
        <p:spPr bwMode="auto">
          <a:xfrm>
            <a:off x="7448550" y="575536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6" name="Oval 55"/>
          <p:cNvSpPr>
            <a:spLocks noChangeArrowheads="1"/>
          </p:cNvSpPr>
          <p:nvPr/>
        </p:nvSpPr>
        <p:spPr bwMode="auto">
          <a:xfrm>
            <a:off x="7778353" y="5203722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7" name="Oval 56"/>
          <p:cNvSpPr>
            <a:spLocks noChangeArrowheads="1"/>
          </p:cNvSpPr>
          <p:nvPr/>
        </p:nvSpPr>
        <p:spPr bwMode="auto">
          <a:xfrm>
            <a:off x="7766447" y="569916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8" name="Oval 57"/>
          <p:cNvSpPr>
            <a:spLocks noChangeArrowheads="1"/>
          </p:cNvSpPr>
          <p:nvPr/>
        </p:nvSpPr>
        <p:spPr bwMode="auto">
          <a:xfrm>
            <a:off x="7905750" y="5560817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59" name="Oval 58"/>
          <p:cNvSpPr>
            <a:spLocks noChangeArrowheads="1"/>
          </p:cNvSpPr>
          <p:nvPr/>
        </p:nvSpPr>
        <p:spPr bwMode="auto">
          <a:xfrm>
            <a:off x="8010525" y="5219700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60" name="Oval 59"/>
          <p:cNvSpPr>
            <a:spLocks noChangeArrowheads="1"/>
          </p:cNvSpPr>
          <p:nvPr/>
        </p:nvSpPr>
        <p:spPr bwMode="auto">
          <a:xfrm>
            <a:off x="7600950" y="5888713"/>
            <a:ext cx="90488" cy="929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800">
              <a:latin typeface="Arial" charset="0"/>
            </a:endParaRPr>
          </a:p>
        </p:txBody>
      </p:sp>
      <p:sp>
        <p:nvSpPr>
          <p:cNvPr id="61" name="Freeform 60"/>
          <p:cNvSpPr/>
          <p:nvPr/>
        </p:nvSpPr>
        <p:spPr>
          <a:xfrm>
            <a:off x="4352925" y="2352675"/>
            <a:ext cx="4657725" cy="4362450"/>
          </a:xfrm>
          <a:custGeom>
            <a:avLst/>
            <a:gdLst>
              <a:gd name="connsiteX0" fmla="*/ 1152525 w 4657725"/>
              <a:gd name="connsiteY0" fmla="*/ 0 h 4419600"/>
              <a:gd name="connsiteX1" fmla="*/ 0 w 4657725"/>
              <a:gd name="connsiteY1" fmla="*/ 1438275 h 4419600"/>
              <a:gd name="connsiteX2" fmla="*/ 3343275 w 4657725"/>
              <a:gd name="connsiteY2" fmla="*/ 4419600 h 4419600"/>
              <a:gd name="connsiteX3" fmla="*/ 4657725 w 4657725"/>
              <a:gd name="connsiteY3" fmla="*/ 2933700 h 4419600"/>
              <a:gd name="connsiteX4" fmla="*/ 1152525 w 4657725"/>
              <a:gd name="connsiteY4" fmla="*/ 0 h 4419600"/>
              <a:gd name="connsiteX0" fmla="*/ 1285875 w 4657725"/>
              <a:gd name="connsiteY0" fmla="*/ 0 h 4419600"/>
              <a:gd name="connsiteX1" fmla="*/ 0 w 4657725"/>
              <a:gd name="connsiteY1" fmla="*/ 1438275 h 4419600"/>
              <a:gd name="connsiteX2" fmla="*/ 3343275 w 4657725"/>
              <a:gd name="connsiteY2" fmla="*/ 4419600 h 4419600"/>
              <a:gd name="connsiteX3" fmla="*/ 4657725 w 4657725"/>
              <a:gd name="connsiteY3" fmla="*/ 2933700 h 4419600"/>
              <a:gd name="connsiteX4" fmla="*/ 1285875 w 4657725"/>
              <a:gd name="connsiteY4" fmla="*/ 0 h 4419600"/>
              <a:gd name="connsiteX0" fmla="*/ 1371600 w 4657725"/>
              <a:gd name="connsiteY0" fmla="*/ 0 h 4457700"/>
              <a:gd name="connsiteX1" fmla="*/ 0 w 4657725"/>
              <a:gd name="connsiteY1" fmla="*/ 1476375 h 4457700"/>
              <a:gd name="connsiteX2" fmla="*/ 3343275 w 4657725"/>
              <a:gd name="connsiteY2" fmla="*/ 4457700 h 4457700"/>
              <a:gd name="connsiteX3" fmla="*/ 4657725 w 4657725"/>
              <a:gd name="connsiteY3" fmla="*/ 2971800 h 4457700"/>
              <a:gd name="connsiteX4" fmla="*/ 1371600 w 4657725"/>
              <a:gd name="connsiteY4" fmla="*/ 0 h 4457700"/>
              <a:gd name="connsiteX0" fmla="*/ 1419225 w 4657725"/>
              <a:gd name="connsiteY0" fmla="*/ 0 h 4362450"/>
              <a:gd name="connsiteX1" fmla="*/ 0 w 4657725"/>
              <a:gd name="connsiteY1" fmla="*/ 1381125 h 4362450"/>
              <a:gd name="connsiteX2" fmla="*/ 3343275 w 4657725"/>
              <a:gd name="connsiteY2" fmla="*/ 4362450 h 4362450"/>
              <a:gd name="connsiteX3" fmla="*/ 4657725 w 4657725"/>
              <a:gd name="connsiteY3" fmla="*/ 2876550 h 4362450"/>
              <a:gd name="connsiteX4" fmla="*/ 1419225 w 4657725"/>
              <a:gd name="connsiteY4" fmla="*/ 0 h 436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7725" h="4362450">
                <a:moveTo>
                  <a:pt x="1419225" y="0"/>
                </a:moveTo>
                <a:lnTo>
                  <a:pt x="0" y="1381125"/>
                </a:lnTo>
                <a:lnTo>
                  <a:pt x="3343275" y="4362450"/>
                </a:lnTo>
                <a:lnTo>
                  <a:pt x="4657725" y="2876550"/>
                </a:lnTo>
                <a:lnTo>
                  <a:pt x="1419225" y="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6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Iterated 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71462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After finding the plane with the most points, remove the points from the set and remember them as a cluster</a:t>
            </a:r>
          </a:p>
          <a:p>
            <a:r>
              <a:rPr lang="en-US" dirty="0" smtClean="0"/>
              <a:t>Then continue and find</a:t>
            </a:r>
            <a:br>
              <a:rPr lang="en-US" dirty="0" smtClean="0"/>
            </a:br>
            <a:r>
              <a:rPr lang="en-US" dirty="0" smtClean="0"/>
              <a:t>more planes, until no </a:t>
            </a:r>
            <a:br>
              <a:rPr lang="en-US" dirty="0" smtClean="0"/>
            </a:br>
            <a:r>
              <a:rPr lang="en-US" dirty="0" smtClean="0"/>
              <a:t>plane seems to have </a:t>
            </a:r>
            <a:br>
              <a:rPr lang="en-US" dirty="0" smtClean="0"/>
            </a:br>
            <a:r>
              <a:rPr lang="en-US" dirty="0" smtClean="0"/>
              <a:t>sufficient support</a:t>
            </a:r>
            <a:endParaRPr lang="en-US" dirty="0"/>
          </a:p>
        </p:txBody>
      </p:sp>
      <p:pic>
        <p:nvPicPr>
          <p:cNvPr id="4" name="Picture 5" descr="LiDAR_complex_fu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5800" y="2936875"/>
            <a:ext cx="4343400" cy="316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095375" y="5303191"/>
            <a:ext cx="39788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Points not in clusters are black</a:t>
            </a:r>
            <a:br>
              <a:rPr lang="en-US" sz="2400" dirty="0" smtClean="0"/>
            </a:br>
            <a:r>
              <a:rPr lang="en-US" sz="2400" dirty="0" smtClean="0"/>
              <a:t>Why are the outlines of planar</a:t>
            </a:r>
            <a:br>
              <a:rPr lang="en-US" sz="2400" dirty="0" smtClean="0"/>
            </a:br>
            <a:r>
              <a:rPr lang="en-US" sz="2400" dirty="0" smtClean="0"/>
              <a:t>regions black?</a:t>
            </a:r>
          </a:p>
        </p:txBody>
      </p:sp>
    </p:spTree>
    <p:extLst>
      <p:ext uri="{BB962C8B-B14F-4D97-AF65-F5344CB8AC3E}">
        <p14:creationId xmlns:p14="http://schemas.microsoft.com/office/powerpoint/2010/main" val="282581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Iterated RANSAC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remaining points are</a:t>
            </a:r>
          </a:p>
          <a:p>
            <a:pPr lvl="1"/>
            <a:r>
              <a:rPr lang="en-US" dirty="0" smtClean="0"/>
              <a:t>vegetation</a:t>
            </a:r>
          </a:p>
          <a:p>
            <a:pPr lvl="1"/>
            <a:r>
              <a:rPr lang="en-US" dirty="0" smtClean="0"/>
              <a:t>curved surfaces (cars, domes)</a:t>
            </a:r>
          </a:p>
          <a:p>
            <a:pPr lvl="1"/>
            <a:r>
              <a:rPr lang="en-US" dirty="0" smtClean="0"/>
              <a:t>traffic signs, lamp posts, mailboxes, garbage bins, bicycles, drainage pipes, …</a:t>
            </a:r>
          </a:p>
          <a:p>
            <a:pPr lvl="1"/>
            <a:r>
              <a:rPr lang="en-US" dirty="0" smtClean="0"/>
              <a:t>points on planes whose normal was incorrect (possibly, close to corners)</a:t>
            </a:r>
          </a:p>
          <a:p>
            <a:pPr lvl="1"/>
            <a:r>
              <a:rPr lang="en-US" dirty="0" smtClean="0"/>
              <a:t>points on very small or largely occluded planes</a:t>
            </a:r>
          </a:p>
          <a:p>
            <a:pPr lvl="1"/>
            <a:r>
              <a:rPr lang="en-US" dirty="0" smtClean="0"/>
              <a:t>points inside buildings measured through windows</a:t>
            </a:r>
          </a:p>
          <a:p>
            <a:r>
              <a:rPr lang="en-US" dirty="0" smtClean="0"/>
              <a:t>These points may still help for reconstruction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7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a point set to a </a:t>
            </a:r>
            <a:r>
              <a:rPr lang="en-US" dirty="0" smtClean="0"/>
              <a:t>circle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7071"/>
          </a:xfrm>
        </p:spPr>
        <p:txBody>
          <a:bodyPr/>
          <a:lstStyle/>
          <a:p>
            <a:r>
              <a:rPr lang="en-US" dirty="0" smtClean="0"/>
              <a:t>Need a measure of fit that can be optimized over all possible circles</a:t>
            </a:r>
          </a:p>
          <a:p>
            <a:pPr lvl="1"/>
            <a:r>
              <a:rPr lang="en-US" dirty="0" smtClean="0"/>
              <a:t>Min max distance (bottleneck)</a:t>
            </a:r>
            <a:br>
              <a:rPr lang="en-US" dirty="0" smtClean="0"/>
            </a:br>
            <a:r>
              <a:rPr lang="en-US" dirty="0" smtClean="0"/>
              <a:t>from all points to circle</a:t>
            </a:r>
          </a:p>
          <a:p>
            <a:pPr lvl="1"/>
            <a:r>
              <a:rPr lang="en-US" dirty="0" smtClean="0"/>
              <a:t>Min sum distance (min sum)</a:t>
            </a:r>
          </a:p>
          <a:p>
            <a:pPr lvl="1"/>
            <a:r>
              <a:rPr lang="en-US" dirty="0" smtClean="0"/>
              <a:t>Min sum distance squared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Min max is easiest to compute, but is also most sensitive to outliers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67939" y="27089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34572" y="2564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21760" y="2564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75784" y="32129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56176" y="35010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75784" y="30326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67939" y="37170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16216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35824" y="386104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93327" y="24928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08304" y="27089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47792" y="29249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435824" y="2564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64288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691906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43936" y="28529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162123" y="2564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020272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15944" y="34290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371928" y="37170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6296" y="37890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43936" y="31409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51594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24328" y="29969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795864" y="40050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452320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1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14599"/>
          </a:xfrm>
        </p:spPr>
        <p:txBody>
          <a:bodyPr/>
          <a:lstStyle/>
          <a:p>
            <a:r>
              <a:rPr lang="en-US" dirty="0" smtClean="0"/>
              <a:t>The Hough transform is an alternative to RANSAC and can also give a plane close to many points</a:t>
            </a:r>
          </a:p>
          <a:p>
            <a:r>
              <a:rPr lang="en-US" dirty="0" smtClean="0"/>
              <a:t>It discretizes the set of all lines by a grid; points give a count to all grid cells whose lines come near that point 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2484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770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7056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342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1628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914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200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8486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48400" y="41148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48400" y="43434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48400" y="45720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48400" y="48006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48400" y="50292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48400" y="52578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48400" y="54864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48400" y="57150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48400" y="59436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629400" y="594360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slope</a:t>
            </a:r>
          </a:p>
        </p:txBody>
      </p:sp>
      <p:sp>
        <p:nvSpPr>
          <p:cNvPr id="91" name="TextBox 90"/>
          <p:cNvSpPr txBox="1"/>
          <p:nvPr/>
        </p:nvSpPr>
        <p:spPr>
          <a:xfrm rot="16200000">
            <a:off x="5287255" y="4694945"/>
            <a:ext cx="131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intercept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1104900" y="4876800"/>
            <a:ext cx="3352800" cy="609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066800" y="5133975"/>
            <a:ext cx="3505200" cy="76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143000" y="4572000"/>
            <a:ext cx="3429000" cy="1295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447800" y="4324350"/>
            <a:ext cx="2895600" cy="1905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905000" y="4267200"/>
            <a:ext cx="1905000" cy="2057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238375" y="4152900"/>
            <a:ext cx="1143000" cy="228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676525" y="510540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6219825" y="4724400"/>
            <a:ext cx="1676400" cy="1066800"/>
            <a:chOff x="6248400" y="4724400"/>
            <a:chExt cx="1676400" cy="1066800"/>
          </a:xfrm>
        </p:grpSpPr>
        <p:sp>
          <p:nvSpPr>
            <p:cNvPr id="110" name="TextBox 109"/>
            <p:cNvSpPr txBox="1"/>
            <p:nvPr/>
          </p:nvSpPr>
          <p:spPr>
            <a:xfrm>
              <a:off x="6480114" y="51932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08714" y="5181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937314" y="4953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165914" y="4953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94514" y="47244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623114" y="47244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248400" y="54218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</p:grpSp>
      <p:sp>
        <p:nvSpPr>
          <p:cNvPr id="118" name="Oval 117"/>
          <p:cNvSpPr/>
          <p:nvPr/>
        </p:nvSpPr>
        <p:spPr>
          <a:xfrm>
            <a:off x="4314825" y="5438775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457575" y="525780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800475" y="5267325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962150" y="4943475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514475" y="487680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828925" y="596265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800350" y="4200525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714500" y="605790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1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14599"/>
          </a:xfrm>
        </p:spPr>
        <p:txBody>
          <a:bodyPr/>
          <a:lstStyle/>
          <a:p>
            <a:r>
              <a:rPr lang="en-US" dirty="0" smtClean="0"/>
              <a:t>The middle of the cell with the highest number gives slope and intercept of a line with many points close by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2484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4770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7056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342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1628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914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6200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848600" y="4114800"/>
            <a:ext cx="0" cy="18288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248400" y="41148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48400" y="43434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48400" y="45720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48400" y="48006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248400" y="50292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48400" y="52578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248400" y="54864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48400" y="57150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248400" y="5943600"/>
            <a:ext cx="16002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629400" y="5943600"/>
            <a:ext cx="853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slope</a:t>
            </a:r>
          </a:p>
        </p:txBody>
      </p:sp>
      <p:sp>
        <p:nvSpPr>
          <p:cNvPr id="91" name="TextBox 90"/>
          <p:cNvSpPr txBox="1"/>
          <p:nvPr/>
        </p:nvSpPr>
        <p:spPr>
          <a:xfrm rot="16200000">
            <a:off x="5287255" y="4694945"/>
            <a:ext cx="13171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intercept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1104900" y="4876800"/>
            <a:ext cx="3352800" cy="6096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066800" y="5133975"/>
            <a:ext cx="3505200" cy="762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143000" y="4572000"/>
            <a:ext cx="3429000" cy="1295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447800" y="4324350"/>
            <a:ext cx="2895600" cy="1905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905000" y="4267200"/>
            <a:ext cx="1905000" cy="2057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2238375" y="4152900"/>
            <a:ext cx="1143000" cy="22860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2676525" y="510540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6219825" y="4724400"/>
            <a:ext cx="1676400" cy="1066800"/>
            <a:chOff x="6248400" y="4724400"/>
            <a:chExt cx="1676400" cy="1066800"/>
          </a:xfrm>
        </p:grpSpPr>
        <p:sp>
          <p:nvSpPr>
            <p:cNvPr id="110" name="TextBox 109"/>
            <p:cNvSpPr txBox="1"/>
            <p:nvPr/>
          </p:nvSpPr>
          <p:spPr>
            <a:xfrm>
              <a:off x="6480114" y="51932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6708714" y="51816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937314" y="4953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7165914" y="49530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394514" y="47244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623114" y="47244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248400" y="542186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 smtClean="0">
                  <a:solidFill>
                    <a:srgbClr val="7030A0"/>
                  </a:solidFill>
                </a:rPr>
                <a:t>1</a:t>
              </a:r>
            </a:p>
          </p:txBody>
        </p:sp>
      </p:grpSp>
      <p:sp>
        <p:nvSpPr>
          <p:cNvPr id="118" name="Oval 117"/>
          <p:cNvSpPr/>
          <p:nvPr/>
        </p:nvSpPr>
        <p:spPr>
          <a:xfrm>
            <a:off x="4314825" y="5438775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457575" y="525780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/>
          <p:cNvSpPr/>
          <p:nvPr/>
        </p:nvSpPr>
        <p:spPr>
          <a:xfrm>
            <a:off x="3800475" y="5267325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1962150" y="4943475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1514475" y="487680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2828925" y="596265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2800350" y="4200525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714500" y="6057900"/>
            <a:ext cx="152400" cy="1524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30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514599"/>
          </a:xfrm>
        </p:spPr>
        <p:txBody>
          <a:bodyPr/>
          <a:lstStyle/>
          <a:p>
            <a:r>
              <a:rPr lang="en-US" dirty="0" smtClean="0"/>
              <a:t>In 3D, the grid is also 3-dimensional (and may take up a lot of storage space)</a:t>
            </a:r>
            <a:endParaRPr lang="en-US" dirty="0"/>
          </a:p>
        </p:txBody>
      </p:sp>
      <p:pic>
        <p:nvPicPr>
          <p:cNvPr id="2050" name="Picture 2" descr="http://i.stack.imgur.com/OjDR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655" y="2588940"/>
            <a:ext cx="342900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473668">
            <a:off x="4127861" y="5773785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slope 1</a:t>
            </a:r>
          </a:p>
        </p:txBody>
      </p:sp>
      <p:sp>
        <p:nvSpPr>
          <p:cNvPr id="48" name="TextBox 47"/>
          <p:cNvSpPr txBox="1"/>
          <p:nvPr/>
        </p:nvSpPr>
        <p:spPr>
          <a:xfrm rot="19236866">
            <a:off x="3923211" y="4985658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slope 2</a:t>
            </a:r>
          </a:p>
        </p:txBody>
      </p:sp>
      <p:sp>
        <p:nvSpPr>
          <p:cNvPr id="5" name="TextBox 4"/>
          <p:cNvSpPr txBox="1"/>
          <p:nvPr/>
        </p:nvSpPr>
        <p:spPr>
          <a:xfrm rot="16200000">
            <a:off x="3239590" y="3457302"/>
            <a:ext cx="16789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intercept </a:t>
            </a:r>
            <a:br>
              <a:rPr lang="en-US" sz="2400" dirty="0" smtClean="0"/>
            </a:br>
            <a:r>
              <a:rPr lang="en-US" sz="2400" dirty="0" smtClean="0"/>
              <a:t>(with z-axis)</a:t>
            </a:r>
          </a:p>
        </p:txBody>
      </p:sp>
    </p:spTree>
    <p:extLst>
      <p:ext uri="{BB962C8B-B14F-4D97-AF65-F5344CB8AC3E}">
        <p14:creationId xmlns:p14="http://schemas.microsoft.com/office/powerpoint/2010/main" val="294242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two point patterns, exact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94017"/>
          </a:xfrm>
        </p:spPr>
        <p:txBody>
          <a:bodyPr/>
          <a:lstStyle/>
          <a:p>
            <a:r>
              <a:rPr lang="en-US" dirty="0" smtClean="0"/>
              <a:t>Matching point sets A and B exactly</a:t>
            </a:r>
          </a:p>
          <a:p>
            <a:pPr lvl="1"/>
            <a:r>
              <a:rPr lang="en-US" dirty="0" smtClean="0"/>
              <a:t>under translation</a:t>
            </a:r>
          </a:p>
          <a:p>
            <a:pPr lvl="1"/>
            <a:r>
              <a:rPr lang="en-US" dirty="0"/>
              <a:t>under translation and scaling</a:t>
            </a:r>
          </a:p>
          <a:p>
            <a:pPr lvl="1"/>
            <a:r>
              <a:rPr lang="en-US" dirty="0" smtClean="0"/>
              <a:t>under translation and rotation</a:t>
            </a:r>
          </a:p>
          <a:p>
            <a:pPr lvl="1"/>
            <a:r>
              <a:rPr lang="en-US" dirty="0" smtClean="0"/>
              <a:t>under translation, scaling and rotation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688088" y="48958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840488" y="48958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992888" y="5354231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45288" y="52559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234098" y="540833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476411" y="467987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2146321">
            <a:off x="5174526" y="4679870"/>
            <a:ext cx="834042" cy="774183"/>
            <a:chOff x="5034102" y="4797152"/>
            <a:chExt cx="834042" cy="774183"/>
          </a:xfrm>
          <a:solidFill>
            <a:srgbClr val="FF0000"/>
          </a:solidFill>
        </p:grpSpPr>
        <p:sp>
          <p:nvSpPr>
            <p:cNvPr id="10" name="Oval 9"/>
            <p:cNvSpPr/>
            <p:nvPr/>
          </p:nvSpPr>
          <p:spPr>
            <a:xfrm>
              <a:off x="5034102" y="5013176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186502" y="5013176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38902" y="5471513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91302" y="5373216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80112" y="5525616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822425" y="4797152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912224" y="5001853"/>
            <a:ext cx="144016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6200000">
            <a:off x="4403080" y="4547994"/>
            <a:ext cx="914400" cy="914400"/>
          </a:xfrm>
          <a:prstGeom prst="arc">
            <a:avLst>
              <a:gd name="adj1" fmla="val 16200000"/>
              <a:gd name="adj2" fmla="val 19752803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5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two point patterns, </a:t>
            </a:r>
            <a:r>
              <a:rPr lang="en-US" dirty="0"/>
              <a:t>exact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294017"/>
          </a:xfrm>
        </p:spPr>
        <p:txBody>
          <a:bodyPr/>
          <a:lstStyle/>
          <a:p>
            <a:r>
              <a:rPr lang="en-US" dirty="0" smtClean="0"/>
              <a:t>If two point sets match exactly, then their centers of mass coincide</a:t>
            </a:r>
            <a:br>
              <a:rPr lang="en-US" dirty="0" smtClean="0"/>
            </a:br>
            <a:r>
              <a:rPr lang="en-US" dirty="0" smtClean="0">
                <a:sym typeface="Wingdings" panose="05000000000000000000" pitchFamily="2" charset="2"/>
              </a:rPr>
              <a:t> translate A so that its center of mass lies at the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     origin, and do the same for B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For the translation-only case, we just need to check whether all points of A and B lie at the same locations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043608" y="56144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96008" y="561445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348408" y="607279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500808" y="597449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89618" y="612689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831931" y="53984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 rot="2146321">
            <a:off x="4530046" y="5398432"/>
            <a:ext cx="834042" cy="774183"/>
            <a:chOff x="5034102" y="4797152"/>
            <a:chExt cx="834042" cy="774183"/>
          </a:xfrm>
          <a:solidFill>
            <a:srgbClr val="FF0000"/>
          </a:solidFill>
        </p:grpSpPr>
        <p:sp>
          <p:nvSpPr>
            <p:cNvPr id="10" name="Oval 9"/>
            <p:cNvSpPr/>
            <p:nvPr/>
          </p:nvSpPr>
          <p:spPr>
            <a:xfrm>
              <a:off x="5034102" y="5013176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5186502" y="5013176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5338902" y="5471513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91302" y="5373216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580112" y="5525616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822425" y="4797152"/>
              <a:ext cx="45719" cy="45719"/>
            </a:xfrm>
            <a:prstGeom prst="ellipse">
              <a:avLst/>
            </a:prstGeom>
            <a:grp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8" name="Straight Arrow Connector 17"/>
          <p:cNvCxnSpPr/>
          <p:nvPr/>
        </p:nvCxnSpPr>
        <p:spPr>
          <a:xfrm>
            <a:off x="2267744" y="5720415"/>
            <a:ext cx="144016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rc 18"/>
          <p:cNvSpPr/>
          <p:nvPr/>
        </p:nvSpPr>
        <p:spPr>
          <a:xfrm rot="16200000">
            <a:off x="3758600" y="5266556"/>
            <a:ext cx="914400" cy="914400"/>
          </a:xfrm>
          <a:prstGeom prst="arc">
            <a:avLst>
              <a:gd name="adj1" fmla="val 16200000"/>
              <a:gd name="adj2" fmla="val 19752803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16216" y="5266555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O(</a:t>
            </a:r>
            <a:r>
              <a:rPr lang="en-US" sz="2400" i="1" dirty="0" smtClean="0"/>
              <a:t>n</a:t>
            </a:r>
            <a:r>
              <a:rPr lang="en-US" sz="2400" dirty="0" smtClean="0"/>
              <a:t> log </a:t>
            </a:r>
            <a:r>
              <a:rPr lang="en-US" sz="2400" i="1" dirty="0" smtClean="0"/>
              <a:t>n</a:t>
            </a:r>
            <a:r>
              <a:rPr lang="en-US" sz="2400" dirty="0" smtClean="0"/>
              <a:t>) time</a:t>
            </a:r>
          </a:p>
        </p:txBody>
      </p:sp>
    </p:spTree>
    <p:extLst>
      <p:ext uri="{BB962C8B-B14F-4D97-AF65-F5344CB8AC3E}">
        <p14:creationId xmlns:p14="http://schemas.microsoft.com/office/powerpoint/2010/main" val="7103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two point patterns, </a:t>
            </a:r>
            <a:r>
              <a:rPr lang="en-US" dirty="0"/>
              <a:t>exact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US" dirty="0" smtClean="0"/>
              <a:t>The case translation and scaling:</a:t>
            </a:r>
          </a:p>
          <a:p>
            <a:pPr lvl="1"/>
            <a:r>
              <a:rPr lang="en-US" dirty="0" smtClean="0"/>
              <a:t>the centers of mass should coincide</a:t>
            </a:r>
          </a:p>
          <a:p>
            <a:pPr lvl="1"/>
            <a:r>
              <a:rPr lang="en-US" dirty="0" smtClean="0"/>
              <a:t>the points of A and B furthest from the centers of mass should be equally far away</a:t>
            </a:r>
            <a:br>
              <a:rPr lang="en-US" dirty="0" smtClean="0"/>
            </a:br>
            <a:endParaRPr lang="en-US" sz="1200" dirty="0" smtClean="0"/>
          </a:p>
          <a:p>
            <a:pPr marL="0" indent="0">
              <a:buNone/>
            </a:pPr>
            <a:r>
              <a:rPr lang="en-US" dirty="0" smtClean="0">
                <a:sym typeface="Wingdings" panose="05000000000000000000" pitchFamily="2" charset="2"/>
              </a:rPr>
              <a:t> </a:t>
            </a:r>
          </a:p>
          <a:p>
            <a:r>
              <a:rPr lang="en-US" dirty="0">
                <a:sym typeface="Wingdings" panose="05000000000000000000" pitchFamily="2" charset="2"/>
              </a:rPr>
              <a:t>T</a:t>
            </a:r>
            <a:r>
              <a:rPr lang="en-US" dirty="0" smtClean="0">
                <a:sym typeface="Wingdings" panose="05000000000000000000" pitchFamily="2" charset="2"/>
              </a:rPr>
              <a:t>ranslate A and B so that their centers of mass 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lie at the origin </a:t>
            </a:r>
          </a:p>
          <a:p>
            <a:r>
              <a:rPr lang="en-US" dirty="0">
                <a:sym typeface="Wingdings" panose="05000000000000000000" pitchFamily="2" charset="2"/>
              </a:rPr>
              <a:t>S</a:t>
            </a:r>
            <a:r>
              <a:rPr lang="en-US" dirty="0" smtClean="0">
                <a:sym typeface="Wingdings" panose="05000000000000000000" pitchFamily="2" charset="2"/>
              </a:rPr>
              <a:t>cale B so that the point furthest from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the origin lies as far away as in A</a:t>
            </a:r>
          </a:p>
          <a:p>
            <a:r>
              <a:rPr lang="en-US" dirty="0">
                <a:sym typeface="Wingdings" panose="05000000000000000000" pitchFamily="2" charset="2"/>
              </a:rPr>
              <a:t>C</a:t>
            </a:r>
            <a:r>
              <a:rPr lang="en-US" dirty="0" smtClean="0">
                <a:sym typeface="Wingdings" panose="05000000000000000000" pitchFamily="2" charset="2"/>
              </a:rPr>
              <a:t>heck if the point sets coincide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04248" y="5805264"/>
            <a:ext cx="2053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O(</a:t>
            </a:r>
            <a:r>
              <a:rPr lang="en-US" sz="2400" i="1" dirty="0" smtClean="0"/>
              <a:t>n</a:t>
            </a:r>
            <a:r>
              <a:rPr lang="en-US" sz="2400" dirty="0" smtClean="0"/>
              <a:t> log </a:t>
            </a:r>
            <a:r>
              <a:rPr lang="en-US" sz="2400" i="1" dirty="0" smtClean="0"/>
              <a:t>n</a:t>
            </a:r>
            <a:r>
              <a:rPr lang="en-US" sz="2400" dirty="0" smtClean="0"/>
              <a:t>) time</a:t>
            </a:r>
          </a:p>
        </p:txBody>
      </p:sp>
    </p:spTree>
    <p:extLst>
      <p:ext uri="{BB962C8B-B14F-4D97-AF65-F5344CB8AC3E}">
        <p14:creationId xmlns:p14="http://schemas.microsoft.com/office/powerpoint/2010/main" val="123719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1385521" y="4509120"/>
            <a:ext cx="2106359" cy="2016224"/>
          </a:xfrm>
          <a:prstGeom prst="ellipse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two point patterns, </a:t>
            </a:r>
            <a:r>
              <a:rPr lang="en-US" dirty="0"/>
              <a:t>exact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2980928"/>
          </a:xfrm>
        </p:spPr>
        <p:txBody>
          <a:bodyPr>
            <a:normAutofit/>
          </a:bodyPr>
          <a:lstStyle/>
          <a:p>
            <a:r>
              <a:rPr lang="en-US" dirty="0" smtClean="0"/>
              <a:t>The case translation, scaling, and rotation in the plane:</a:t>
            </a:r>
          </a:p>
          <a:p>
            <a:pPr lvl="1"/>
            <a:r>
              <a:rPr lang="en-US" dirty="0" smtClean="0"/>
              <a:t>After the translation and scaling parts, if the furthest point from the origin in A and in B are unique, then rotate to make them coincide, and then test the point sets</a:t>
            </a:r>
          </a:p>
          <a:p>
            <a:pPr lvl="1"/>
            <a:r>
              <a:rPr lang="en-US" dirty="0" smtClean="0"/>
              <a:t>If the furthest points are not unique, there may be more rotations to test  (if there are different numbers of furthest points in A and B, then no exact match can exist)</a:t>
            </a:r>
          </a:p>
        </p:txBody>
      </p:sp>
      <p:sp>
        <p:nvSpPr>
          <p:cNvPr id="4" name="Oval 3"/>
          <p:cNvSpPr/>
          <p:nvPr/>
        </p:nvSpPr>
        <p:spPr>
          <a:xfrm>
            <a:off x="1362662" y="54719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515062" y="5471958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667462" y="59302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830887" y="625139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447006" y="582619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874830" y="501317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34870" y="505889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280589" y="521143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2401287" y="5182530"/>
            <a:ext cx="349478" cy="461665"/>
            <a:chOff x="2408852" y="5984398"/>
            <a:chExt cx="349478" cy="461665"/>
          </a:xfrm>
        </p:grpSpPr>
        <p:sp>
          <p:nvSpPr>
            <p:cNvPr id="21" name="Oval 20"/>
            <p:cNvSpPr/>
            <p:nvPr/>
          </p:nvSpPr>
          <p:spPr>
            <a:xfrm>
              <a:off x="2408852" y="630932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411760" y="5984398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o</a:t>
              </a:r>
            </a:p>
          </p:txBody>
        </p:sp>
      </p:grpSp>
      <p:sp>
        <p:nvSpPr>
          <p:cNvPr id="24" name="Oval 23"/>
          <p:cNvSpPr/>
          <p:nvPr/>
        </p:nvSpPr>
        <p:spPr>
          <a:xfrm>
            <a:off x="3018846" y="6065627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5497631" y="5182530"/>
            <a:ext cx="349478" cy="461665"/>
            <a:chOff x="2408852" y="5984398"/>
            <a:chExt cx="349478" cy="461665"/>
          </a:xfrm>
        </p:grpSpPr>
        <p:sp>
          <p:nvSpPr>
            <p:cNvPr id="36" name="Oval 35"/>
            <p:cNvSpPr/>
            <p:nvPr/>
          </p:nvSpPr>
          <p:spPr>
            <a:xfrm>
              <a:off x="2408852" y="6309320"/>
              <a:ext cx="45719" cy="45719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411760" y="5984398"/>
              <a:ext cx="3465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i="1" dirty="0" smtClean="0"/>
                <a:t>o</a:t>
              </a:r>
            </a:p>
          </p:txBody>
        </p:sp>
      </p:grpSp>
      <p:sp>
        <p:nvSpPr>
          <p:cNvPr id="26" name="Oval 25"/>
          <p:cNvSpPr/>
          <p:nvPr/>
        </p:nvSpPr>
        <p:spPr>
          <a:xfrm rot="19795277">
            <a:off x="4480326" y="4503392"/>
            <a:ext cx="2106359" cy="2016224"/>
          </a:xfrm>
          <a:prstGeom prst="ellipse">
            <a:avLst/>
          </a:prstGeom>
          <a:noFill/>
          <a:ln>
            <a:solidFill>
              <a:srgbClr val="00B05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 rot="19795277">
            <a:off x="4588057" y="599709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9795277">
            <a:off x="4719934" y="592070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19795277">
            <a:off x="5081525" y="624094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 rot="19795277">
            <a:off x="5383874" y="643689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 rot="19795277">
            <a:off x="5703921" y="576016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 rot="19795277">
            <a:off x="5666656" y="484220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 rot="19795277">
            <a:off x="6001126" y="470132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 rot="19795277">
            <a:off x="6117138" y="481040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rot="19795277">
            <a:off x="6318755" y="5680753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c 40"/>
          <p:cNvSpPr/>
          <p:nvPr/>
        </p:nvSpPr>
        <p:spPr>
          <a:xfrm>
            <a:off x="4427984" y="4861246"/>
            <a:ext cx="1547765" cy="1549329"/>
          </a:xfrm>
          <a:prstGeom prst="arc">
            <a:avLst>
              <a:gd name="adj1" fmla="val 8891896"/>
              <a:gd name="adj2" fmla="val 10739698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two point patterns, </a:t>
            </a:r>
            <a:r>
              <a:rPr lang="en-US" dirty="0"/>
              <a:t>exact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4349080"/>
          </a:xfrm>
        </p:spPr>
        <p:txBody>
          <a:bodyPr>
            <a:normAutofit/>
          </a:bodyPr>
          <a:lstStyle/>
          <a:p>
            <a:r>
              <a:rPr lang="en-US" dirty="0" smtClean="0"/>
              <a:t>The case translation, scaling, and rotation in 3D:</a:t>
            </a:r>
          </a:p>
          <a:p>
            <a:pPr lvl="1"/>
            <a:r>
              <a:rPr lang="en-US" dirty="0" smtClean="0"/>
              <a:t>After the translation and scaling parts, if the furthest point from the origin in A and in B are unique, then make them coincide </a:t>
            </a:r>
          </a:p>
          <a:p>
            <a:pPr lvl="1"/>
            <a:r>
              <a:rPr lang="en-US" dirty="0" smtClean="0"/>
              <a:t>Assume </a:t>
            </a:r>
            <a:r>
              <a:rPr lang="en-US" i="1" dirty="0" smtClean="0"/>
              <a:t>b</a:t>
            </a:r>
            <a:r>
              <a:rPr lang="en-US" dirty="0" smtClean="0"/>
              <a:t> is the furthest point in B. Then we can still rotate in 3D around the axis </a:t>
            </a:r>
            <a:r>
              <a:rPr lang="en-US" i="1" dirty="0" err="1" smtClean="0"/>
              <a:t>ob</a:t>
            </a:r>
            <a:r>
              <a:rPr lang="en-US" dirty="0" smtClean="0"/>
              <a:t> to make the point sets coincide. Choose the point furthest from </a:t>
            </a:r>
            <a:r>
              <a:rPr lang="en-US" i="1" dirty="0" err="1" smtClean="0"/>
              <a:t>ob</a:t>
            </a:r>
            <a:r>
              <a:rPr lang="en-US" dirty="0" smtClean="0"/>
              <a:t> in B and the one furthest from the </a:t>
            </a:r>
            <a:br>
              <a:rPr lang="en-US" dirty="0" smtClean="0"/>
            </a:br>
            <a:r>
              <a:rPr lang="en-US" dirty="0" smtClean="0"/>
              <a:t>corresponding axis in A, </a:t>
            </a:r>
            <a:br>
              <a:rPr lang="en-US" dirty="0" smtClean="0"/>
            </a:br>
            <a:r>
              <a:rPr lang="en-US" dirty="0" smtClean="0"/>
              <a:t>and make them coincide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373291" y="4581128"/>
            <a:ext cx="3024336" cy="1809751"/>
            <a:chOff x="3995936" y="4869160"/>
            <a:chExt cx="3024336" cy="1809751"/>
          </a:xfrm>
        </p:grpSpPr>
        <p:pic>
          <p:nvPicPr>
            <p:cNvPr id="1026" name="Picture 2" descr="http://www.xojo3d.com/images/euler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936" y="4869160"/>
              <a:ext cx="2838450" cy="1809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5940152" y="4869160"/>
              <a:ext cx="108012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528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Matching two point patterns, exact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421088"/>
          </a:xfrm>
        </p:spPr>
        <p:txBody>
          <a:bodyPr>
            <a:normAutofit/>
          </a:bodyPr>
          <a:lstStyle/>
          <a:p>
            <a:r>
              <a:rPr lang="en-US" dirty="0" smtClean="0"/>
              <a:t>The case translation, scaling, and rotation:</a:t>
            </a:r>
            <a:br>
              <a:rPr lang="en-US" dirty="0" smtClean="0"/>
            </a:b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dirty="0" smtClean="0"/>
              <a:t>In practice, the two point sets will </a:t>
            </a:r>
            <a:r>
              <a:rPr lang="en-US" b="1" i="1" dirty="0" smtClean="0"/>
              <a:t>never</a:t>
            </a:r>
            <a:r>
              <a:rPr lang="en-US" dirty="0" smtClean="0"/>
              <a:t> coincide </a:t>
            </a:r>
            <a:r>
              <a:rPr lang="en-US" i="1" dirty="0" smtClean="0"/>
              <a:t>exactly</a:t>
            </a:r>
            <a:r>
              <a:rPr lang="en-US" dirty="0" smtClean="0"/>
              <a:t> when rotation is involved, due to rounding in storage and computation when rotating</a:t>
            </a:r>
          </a:p>
        </p:txBody>
      </p:sp>
    </p:spTree>
    <p:extLst>
      <p:ext uri="{BB962C8B-B14F-4D97-AF65-F5344CB8AC3E}">
        <p14:creationId xmlns:p14="http://schemas.microsoft.com/office/powerpoint/2010/main" val="29132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two point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900807"/>
          </a:xfrm>
        </p:spPr>
        <p:txBody>
          <a:bodyPr>
            <a:normAutofit/>
          </a:bodyPr>
          <a:lstStyle/>
          <a:p>
            <a:r>
              <a:rPr lang="en-US" dirty="0" smtClean="0"/>
              <a:t>When there is imprecision (noise, geometric deviations), we want to match each point of A to within a neighborhood (</a:t>
            </a:r>
            <a:r>
              <a:rPr lang="en-US" dirty="0" smtClean="0">
                <a:sym typeface="Symbol"/>
              </a:rPr>
              <a:t>-disk) </a:t>
            </a:r>
            <a:r>
              <a:rPr lang="en-US" dirty="0" smtClean="0"/>
              <a:t>of a unique point in B with a transformation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87484" y="45923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47060" y="3701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41301" y="55017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31036" y="54297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25477" y="5104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75807" y="4376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73912" y="4698319"/>
            <a:ext cx="144016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 rot="16200000">
            <a:off x="4864768" y="4244460"/>
            <a:ext cx="914400" cy="914400"/>
          </a:xfrm>
          <a:prstGeom prst="arc">
            <a:avLst>
              <a:gd name="adj1" fmla="val 16200000"/>
              <a:gd name="adj2" fmla="val 19752803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43204" y="5257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3466691">
            <a:off x="6069428" y="3629522"/>
            <a:ext cx="1919781" cy="2003079"/>
            <a:chOff x="5970032" y="3933056"/>
            <a:chExt cx="1919781" cy="2003079"/>
          </a:xfrm>
        </p:grpSpPr>
        <p:sp>
          <p:nvSpPr>
            <p:cNvPr id="29" name="Oval 28"/>
            <p:cNvSpPr/>
            <p:nvPr/>
          </p:nvSpPr>
          <p:spPr>
            <a:xfrm>
              <a:off x="7304538" y="4598105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554370" y="5327467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654683" y="5548010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59767" y="5657534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970032" y="5720111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510940" y="4797152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375792" y="3933056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597261" y="48954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470497" y="400506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064738" y="580526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254473" y="573325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648914" y="540833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399244" y="467987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749389" y="562974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142901" y="59172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84368" y="591729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57853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a point set to a </a:t>
            </a:r>
            <a:r>
              <a:rPr lang="en-US" dirty="0" smtClean="0"/>
              <a:t>circle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77071"/>
          </a:xfrm>
        </p:spPr>
        <p:txBody>
          <a:bodyPr/>
          <a:lstStyle/>
          <a:p>
            <a:r>
              <a:rPr lang="en-US" dirty="0" smtClean="0"/>
              <a:t>Need a measure of fit that can be optimized over all possible circles</a:t>
            </a:r>
          </a:p>
          <a:p>
            <a:pPr lvl="1"/>
            <a:r>
              <a:rPr lang="en-US" dirty="0" smtClean="0"/>
              <a:t>Min max distance (bottleneck)</a:t>
            </a:r>
            <a:br>
              <a:rPr lang="en-US" dirty="0" smtClean="0"/>
            </a:br>
            <a:r>
              <a:rPr lang="en-US" dirty="0" smtClean="0"/>
              <a:t>from all points to circle</a:t>
            </a:r>
          </a:p>
          <a:p>
            <a:pPr lvl="1"/>
            <a:r>
              <a:rPr lang="en-US" dirty="0" smtClean="0"/>
              <a:t>Min sum distance (min sum)</a:t>
            </a:r>
          </a:p>
          <a:p>
            <a:pPr lvl="1"/>
            <a:r>
              <a:rPr lang="en-US" dirty="0" smtClean="0"/>
              <a:t>Min sum distance squared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Min max is easiest to compute, but is also most sensitive to outliers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67939" y="27089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034572" y="2564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621760" y="2564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075784" y="32129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156176" y="35010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75784" y="30326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267939" y="37170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516216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35824" y="386104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93327" y="24928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308304" y="27089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6147792" y="29249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435824" y="2564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64288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691906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443936" y="28529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162123" y="25649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020272" y="39330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15944" y="34290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371928" y="37170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236296" y="37890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443936" y="31409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51594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24328" y="29969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795864" y="40050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452320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8244408" y="35814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075784" y="2420888"/>
            <a:ext cx="1880592" cy="183461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5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two point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859216" cy="1684784"/>
          </a:xfrm>
        </p:spPr>
        <p:txBody>
          <a:bodyPr/>
          <a:lstStyle/>
          <a:p>
            <a:r>
              <a:rPr lang="en-US" dirty="0" smtClean="0"/>
              <a:t>Note that this is </a:t>
            </a:r>
            <a:r>
              <a:rPr lang="en-US" i="1" dirty="0" smtClean="0"/>
              <a:t>not</a:t>
            </a:r>
            <a:r>
              <a:rPr lang="en-US" dirty="0" smtClean="0"/>
              <a:t> the same as finding a transformation so that the </a:t>
            </a:r>
            <a:r>
              <a:rPr lang="en-US" dirty="0" err="1" smtClean="0"/>
              <a:t>Hausdorff</a:t>
            </a:r>
            <a:r>
              <a:rPr lang="en-US" dirty="0" smtClean="0"/>
              <a:t> distance from A to B is at most the imprecision value </a:t>
            </a:r>
            <a:r>
              <a:rPr lang="en-US" dirty="0" smtClean="0">
                <a:sym typeface="Symbol"/>
              </a:rPr>
              <a:t>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87484" y="459236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647060" y="37015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241301" y="550173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431036" y="5429722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25477" y="51048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575807" y="4376336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3373912" y="4698319"/>
            <a:ext cx="144016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 rot="16200000">
            <a:off x="4864768" y="4244460"/>
            <a:ext cx="914400" cy="914400"/>
          </a:xfrm>
          <a:prstGeom prst="arc">
            <a:avLst>
              <a:gd name="adj1" fmla="val 16200000"/>
              <a:gd name="adj2" fmla="val 19752803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943204" y="525720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 rot="3466691">
            <a:off x="6069428" y="3629522"/>
            <a:ext cx="1919781" cy="2003079"/>
            <a:chOff x="5970032" y="3933056"/>
            <a:chExt cx="1919781" cy="2003079"/>
          </a:xfrm>
        </p:grpSpPr>
        <p:sp>
          <p:nvSpPr>
            <p:cNvPr id="29" name="Oval 28"/>
            <p:cNvSpPr/>
            <p:nvPr/>
          </p:nvSpPr>
          <p:spPr>
            <a:xfrm>
              <a:off x="7304538" y="4598105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7554370" y="5327467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654683" y="5548010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6159767" y="5657534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5970032" y="5720111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510940" y="4797152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375792" y="3933056"/>
              <a:ext cx="235130" cy="216024"/>
            </a:xfrm>
            <a:prstGeom prst="ellipse">
              <a:avLst/>
            </a:prstGeom>
            <a:solidFill>
              <a:srgbClr val="92D05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597261" y="4895449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6470497" y="400506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6064738" y="580526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6254473" y="5733256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7648914" y="5408334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7399244" y="4679870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7749389" y="5629742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142901" y="5917298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884368" y="5917298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67233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two point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65103"/>
          </a:xfrm>
        </p:spPr>
        <p:txBody>
          <a:bodyPr/>
          <a:lstStyle/>
          <a:p>
            <a:r>
              <a:rPr lang="en-US" dirty="0" smtClean="0"/>
              <a:t>Within this class of problems, deciding whether a transformation T exists that maps A close to B:</a:t>
            </a:r>
          </a:p>
          <a:p>
            <a:pPr lvl="1"/>
            <a:r>
              <a:rPr lang="en-US" dirty="0" smtClean="0"/>
              <a:t>The properties for the exact case no longer hold</a:t>
            </a:r>
          </a:p>
          <a:p>
            <a:pPr lvl="1"/>
            <a:r>
              <a:rPr lang="en-US" dirty="0"/>
              <a:t>Translation-only is easier than the rest (obviously)</a:t>
            </a:r>
          </a:p>
          <a:p>
            <a:pPr lvl="1"/>
            <a:r>
              <a:rPr lang="en-US" dirty="0"/>
              <a:t>Using squares for an </a:t>
            </a:r>
            <a:r>
              <a:rPr lang="en-US" dirty="0">
                <a:sym typeface="Symbol"/>
              </a:rPr>
              <a:t>-neighborhood is easier than using -disks</a:t>
            </a:r>
          </a:p>
          <a:p>
            <a:pPr lvl="1"/>
            <a:r>
              <a:rPr lang="en-US" dirty="0" err="1" smtClean="0"/>
              <a:t>Hausdorff</a:t>
            </a:r>
            <a:r>
              <a:rPr lang="en-US" dirty="0" smtClean="0"/>
              <a:t> (many-to-one) or one-to-one-matching may be computationally easier, depending on the precise problem setting</a:t>
            </a:r>
          </a:p>
        </p:txBody>
      </p:sp>
    </p:spTree>
    <p:extLst>
      <p:ext uri="{BB962C8B-B14F-4D97-AF65-F5344CB8AC3E}">
        <p14:creationId xmlns:p14="http://schemas.microsoft.com/office/powerpoint/2010/main" val="405311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application: grid maps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0" t="20720" r="6641" b="14256"/>
          <a:stretch/>
        </p:blipFill>
        <p:spPr>
          <a:xfrm>
            <a:off x="841248" y="1657093"/>
            <a:ext cx="7563917" cy="37161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7193" y="5661248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Taken from:  D. </a:t>
            </a:r>
            <a:r>
              <a:rPr lang="en-US" dirty="0" err="1" smtClean="0"/>
              <a:t>Eppstein</a:t>
            </a:r>
            <a:r>
              <a:rPr lang="en-US" dirty="0" smtClean="0"/>
              <a:t>, M. van </a:t>
            </a:r>
            <a:r>
              <a:rPr lang="en-US" dirty="0" err="1" smtClean="0"/>
              <a:t>Kreveld</a:t>
            </a:r>
            <a:r>
              <a:rPr lang="en-US" dirty="0" smtClean="0"/>
              <a:t>, B. </a:t>
            </a:r>
            <a:r>
              <a:rPr lang="en-US" dirty="0" err="1" smtClean="0"/>
              <a:t>Speckmann</a:t>
            </a:r>
            <a:r>
              <a:rPr lang="en-US" dirty="0" smtClean="0"/>
              <a:t>, and F. </a:t>
            </a:r>
            <a:r>
              <a:rPr lang="en-US" dirty="0" err="1" smtClean="0"/>
              <a:t>Staals</a:t>
            </a:r>
            <a:r>
              <a:rPr lang="en-US" dirty="0" smtClean="0"/>
              <a:t>: </a:t>
            </a:r>
          </a:p>
          <a:p>
            <a:r>
              <a:rPr lang="en-US" dirty="0" smtClean="0"/>
              <a:t>Improved </a:t>
            </a:r>
            <a:r>
              <a:rPr lang="en-US" dirty="0"/>
              <a:t>Grid Map Layout by Point Set </a:t>
            </a:r>
            <a:r>
              <a:rPr lang="en-US" dirty="0" smtClean="0"/>
              <a:t>Matching.  </a:t>
            </a:r>
            <a:r>
              <a:rPr lang="en-US" i="1" dirty="0" smtClean="0"/>
              <a:t>International Journal of Computational Geometry and Applications</a:t>
            </a:r>
            <a:r>
              <a:rPr lang="en-US" dirty="0" smtClean="0"/>
              <a:t> </a:t>
            </a:r>
            <a:r>
              <a:rPr lang="en-US" dirty="0"/>
              <a:t>25(2</a:t>
            </a:r>
            <a:r>
              <a:rPr lang="en-US" dirty="0" smtClean="0"/>
              <a:t>), </a:t>
            </a:r>
            <a:r>
              <a:rPr lang="en-US" dirty="0"/>
              <a:t>101-122 (2015)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077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application: grid maps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10981" r="8963" b="4641"/>
          <a:stretch/>
        </p:blipFill>
        <p:spPr>
          <a:xfrm>
            <a:off x="1138687" y="1552754"/>
            <a:ext cx="7116792" cy="48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3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37112"/>
          </a:xfrm>
        </p:spPr>
        <p:txBody>
          <a:bodyPr>
            <a:normAutofit/>
          </a:bodyPr>
          <a:lstStyle/>
          <a:p>
            <a:r>
              <a:rPr lang="en-US" dirty="0" smtClean="0"/>
              <a:t>Use the centroids of the regions (48 United States) and the centers of a 6x8 grid as point sets A and B</a:t>
            </a:r>
          </a:p>
          <a:p>
            <a:r>
              <a:rPr lang="en-US" dirty="0" smtClean="0"/>
              <a:t>Find a one-to-one matching between them:</a:t>
            </a:r>
          </a:p>
          <a:p>
            <a:pPr lvl="1"/>
            <a:r>
              <a:rPr lang="en-US" dirty="0" smtClean="0"/>
              <a:t>no transformation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 smtClean="0">
                <a:cs typeface="Times New Roman" panose="02020603050405020304" pitchFamily="18" charset="0"/>
              </a:rPr>
              <a:t>,  </a:t>
            </a:r>
            <a:r>
              <a:rPr lang="en-US" i="1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-distances</a:t>
            </a:r>
            <a:endParaRPr lang="en-US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/>
              <a:t>translation only, </a:t>
            </a:r>
            <a:r>
              <a:rPr lang="en-US" i="1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-distances</a:t>
            </a:r>
          </a:p>
          <a:p>
            <a:pPr lvl="1"/>
            <a:r>
              <a:rPr lang="en-US" dirty="0"/>
              <a:t>translation only, </a:t>
            </a:r>
            <a:r>
              <a:rPr lang="en-US" i="1" dirty="0" smtClean="0"/>
              <a:t>L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-distances</a:t>
            </a:r>
          </a:p>
          <a:p>
            <a:r>
              <a:rPr lang="en-US" dirty="0" smtClean="0"/>
              <a:t>Using no transformation, 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>
                <a:cs typeface="Times New Roman" panose="02020603050405020304" pitchFamily="18" charset="0"/>
              </a:rPr>
              <a:t>,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/>
              <a:t> just takes a reasonable fixed placement and scaling of A amidst B (same center of mass, same bounding box, 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16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412976"/>
          </a:xfrm>
        </p:spPr>
        <p:txBody>
          <a:bodyPr>
            <a:normAutofit/>
          </a:bodyPr>
          <a:lstStyle/>
          <a:p>
            <a:r>
              <a:rPr lang="en-US" dirty="0" smtClean="0"/>
              <a:t>All </a:t>
            </a:r>
            <a:r>
              <a:rPr lang="en-US" i="1" dirty="0" err="1" smtClean="0"/>
              <a:t>n</a:t>
            </a:r>
            <a:r>
              <a:rPr lang="en-US" sz="2000" dirty="0" err="1" smtClean="0"/>
              <a:t>x</a:t>
            </a:r>
            <a:r>
              <a:rPr lang="en-US" i="1" dirty="0" err="1" smtClean="0"/>
              <a:t>n</a:t>
            </a:r>
            <a:r>
              <a:rPr lang="en-US" dirty="0" smtClean="0"/>
              <a:t> distances are used between a point in A and a point in B, and a minimum weight matching is used</a:t>
            </a:r>
          </a:p>
          <a:p>
            <a:pPr lvl="1"/>
            <a:r>
              <a:rPr lang="en-US" dirty="0" smtClean="0"/>
              <a:t>with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cs typeface="Times New Roman" panose="02020603050405020304" pitchFamily="18" charset="0"/>
              </a:rPr>
              <a:t>,  </a:t>
            </a:r>
            <a:r>
              <a:rPr lang="en-US" dirty="0" smtClean="0"/>
              <a:t>this is 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/>
              <a:t>with translation </a:t>
            </a:r>
            <a:r>
              <a:rPr lang="en-US" dirty="0"/>
              <a:t>only, </a:t>
            </a:r>
            <a:r>
              <a:rPr lang="en-US" i="1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-distances or </a:t>
            </a:r>
            <a:r>
              <a:rPr lang="en-US" i="1" dirty="0" smtClean="0"/>
              <a:t>L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-distances, we optimize over all possible translations (i.e., we determine the translation that minimizes the weight of the matching)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34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/>
              <a:t>rid maps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40" t="20720" r="6641" b="14256"/>
          <a:stretch/>
        </p:blipFill>
        <p:spPr>
          <a:xfrm>
            <a:off x="467544" y="1667933"/>
            <a:ext cx="8136904" cy="399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4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70912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Computation for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 smtClean="0"/>
              <a:t>  is O(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log</a:t>
            </a:r>
            <a:r>
              <a:rPr lang="en-US" baseline="30000" dirty="0" smtClean="0"/>
              <a:t>3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) time</a:t>
            </a:r>
          </a:p>
          <a:p>
            <a:pPr lvl="1"/>
            <a:r>
              <a:rPr lang="en-US" i="1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-distances minimum matching is faster than general matching</a:t>
            </a:r>
          </a:p>
          <a:p>
            <a:r>
              <a:rPr lang="en-US" dirty="0" smtClean="0"/>
              <a:t>Computation for translation and </a:t>
            </a:r>
            <a:r>
              <a:rPr lang="en-US" i="1" dirty="0" smtClean="0"/>
              <a:t>L</a:t>
            </a:r>
            <a:r>
              <a:rPr lang="en-US" baseline="-25000" dirty="0" smtClean="0"/>
              <a:t>1  </a:t>
            </a:r>
            <a:r>
              <a:rPr lang="en-US" dirty="0" smtClean="0"/>
              <a:t>is O(</a:t>
            </a:r>
            <a:r>
              <a:rPr lang="en-US" i="1" dirty="0" smtClean="0"/>
              <a:t>n</a:t>
            </a:r>
            <a:r>
              <a:rPr lang="en-US" baseline="30000" dirty="0" smtClean="0"/>
              <a:t>6</a:t>
            </a:r>
            <a:r>
              <a:rPr lang="en-US" dirty="0" smtClean="0"/>
              <a:t> </a:t>
            </a:r>
            <a:r>
              <a:rPr lang="en-US" dirty="0"/>
              <a:t>log</a:t>
            </a:r>
            <a:r>
              <a:rPr lang="en-US" baseline="30000" dirty="0"/>
              <a:t>3</a:t>
            </a:r>
            <a:r>
              <a:rPr lang="en-US" dirty="0"/>
              <a:t> </a:t>
            </a:r>
            <a:r>
              <a:rPr lang="en-US" i="1" dirty="0"/>
              <a:t>n</a:t>
            </a:r>
            <a:r>
              <a:rPr lang="en-US" dirty="0"/>
              <a:t>)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It can be shown that there is an optimum with a horizontal and a vertical alignment of pairs from A and B</a:t>
            </a:r>
            <a:endParaRPr lang="en-US" dirty="0"/>
          </a:p>
          <a:p>
            <a:r>
              <a:rPr lang="en-US" dirty="0"/>
              <a:t>Computation for translation and </a:t>
            </a:r>
            <a:r>
              <a:rPr lang="en-US" i="1" dirty="0"/>
              <a:t>L</a:t>
            </a:r>
            <a:r>
              <a:rPr lang="en-US" baseline="-25000" dirty="0"/>
              <a:t>2</a:t>
            </a:r>
            <a:r>
              <a:rPr lang="en-US" baseline="30000" dirty="0"/>
              <a:t>2</a:t>
            </a:r>
            <a:r>
              <a:rPr lang="en-US" baseline="-25000" dirty="0" smtClean="0"/>
              <a:t>  </a:t>
            </a:r>
            <a:r>
              <a:rPr lang="en-US" dirty="0" smtClean="0"/>
              <a:t>is O(</a:t>
            </a:r>
            <a:r>
              <a:rPr lang="en-US" i="1" dirty="0" smtClean="0"/>
              <a:t>n</a:t>
            </a:r>
            <a:r>
              <a:rPr lang="en-US" baseline="30000" dirty="0" smtClean="0"/>
              <a:t>3</a:t>
            </a:r>
            <a:r>
              <a:rPr lang="en-US" dirty="0" smtClean="0"/>
              <a:t>) time</a:t>
            </a:r>
          </a:p>
          <a:p>
            <a:pPr lvl="1"/>
            <a:r>
              <a:rPr lang="en-US" dirty="0" smtClean="0"/>
              <a:t>Translation is trivial because it is known that the centers of mass must coincide to minimize the matching, using this measure</a:t>
            </a:r>
          </a:p>
          <a:p>
            <a:pPr lvl="1"/>
            <a:r>
              <a:rPr lang="en-US" dirty="0" smtClean="0"/>
              <a:t>The rest is a minimum weight matching problem in a graph with </a:t>
            </a:r>
            <a:r>
              <a:rPr lang="en-US" i="1" dirty="0" smtClean="0"/>
              <a:t>n</a:t>
            </a:r>
            <a:r>
              <a:rPr lang="en-US" dirty="0" smtClean="0"/>
              <a:t> vertices and 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91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Evaluation of the results by:</a:t>
            </a:r>
          </a:p>
          <a:p>
            <a:pPr lvl="1"/>
            <a:r>
              <a:rPr lang="en-US" dirty="0" smtClean="0"/>
              <a:t>sum of all 48 </a:t>
            </a:r>
            <a:r>
              <a:rPr lang="en-US" i="1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 distances</a:t>
            </a:r>
          </a:p>
          <a:p>
            <a:pPr lvl="1"/>
            <a:r>
              <a:rPr lang="en-US" dirty="0"/>
              <a:t>sum of all 48 </a:t>
            </a:r>
            <a:r>
              <a:rPr lang="en-US" i="1" dirty="0" smtClean="0"/>
              <a:t>L</a:t>
            </a:r>
            <a:r>
              <a:rPr lang="en-US" baseline="-25000" dirty="0"/>
              <a:t>2</a:t>
            </a:r>
            <a:r>
              <a:rPr lang="en-US" dirty="0" smtClean="0"/>
              <a:t> </a:t>
            </a:r>
            <a:r>
              <a:rPr lang="en-US" dirty="0"/>
              <a:t>distances</a:t>
            </a:r>
          </a:p>
          <a:p>
            <a:pPr lvl="1"/>
            <a:r>
              <a:rPr lang="en-US" dirty="0"/>
              <a:t>sum of all 48 </a:t>
            </a:r>
            <a:r>
              <a:rPr lang="en-US" i="1" dirty="0" smtClean="0"/>
              <a:t>L</a:t>
            </a:r>
            <a:r>
              <a:rPr lang="en-US" baseline="-25000" dirty="0" smtClean="0"/>
              <a:t>2</a:t>
            </a:r>
            <a:r>
              <a:rPr lang="en-US" baseline="30000" dirty="0" smtClean="0"/>
              <a:t>2</a:t>
            </a:r>
            <a:r>
              <a:rPr lang="en-US" dirty="0" smtClean="0"/>
              <a:t> distances</a:t>
            </a:r>
          </a:p>
          <a:p>
            <a:pPr lvl="1"/>
            <a:r>
              <a:rPr lang="en-US" dirty="0"/>
              <a:t>number of relative orientations between pairs of states that are preserved (California is  </a:t>
            </a:r>
            <a:r>
              <a:rPr lang="en-US" i="1" dirty="0"/>
              <a:t>southwest </a:t>
            </a:r>
            <a:r>
              <a:rPr lang="en-US" dirty="0"/>
              <a:t> of Colorado, etc.)</a:t>
            </a:r>
          </a:p>
          <a:p>
            <a:pPr lvl="1"/>
            <a:r>
              <a:rPr lang="en-US" dirty="0" smtClean="0"/>
              <a:t>number of adjacencies between states that also appear in the grid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maps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t="22001" r="9151" b="35584"/>
          <a:stretch/>
        </p:blipFill>
        <p:spPr>
          <a:xfrm>
            <a:off x="179512" y="1628800"/>
            <a:ext cx="8804194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86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rectangle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/>
          <a:lstStyle/>
          <a:p>
            <a:r>
              <a:rPr lang="en-US" dirty="0" smtClean="0"/>
              <a:t>Given a set P of points, “is” it a rectangle?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971600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307771" y="33569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074404" y="29969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661592" y="31409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115616" y="37890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51620" y="40770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79779" y="36086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307771" y="42930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420938" y="45091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449951" y="3845681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596988" y="36450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933159" y="33569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267744" y="28529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86980" y="32129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741004" y="386104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625588" y="41490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656297" y="338322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998409" y="42210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731738" y="44130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075339" y="391768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201955" y="34650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237959" y="37338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339752" y="40050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524405" y="31409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439380" y="33929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411760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555776" y="38141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627784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1979712" y="36450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780184" y="37254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995936" y="35814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332107" y="33653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98740" y="30053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685928" y="31493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139952" y="37974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175956" y="40854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404115" y="36170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332107" y="43014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445274" y="45175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474287" y="385406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4621324" y="36534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957495" y="34373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292080" y="28613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311316" y="32213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4765340" y="386943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4649924" y="41574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4680633" y="339161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022745" y="42294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756074" y="442142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099675" y="392607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226291" y="34733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262295" y="37421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4874680" y="49411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37112" y="48691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5585043" y="34013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436096" y="35814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580112" y="38225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885487" y="46531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5004048" y="36534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626543" y="48331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723856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7060027" y="33569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826660" y="299695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7413848" y="31409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6804248" y="37890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903876" y="40770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132035" y="36086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7060027" y="42930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173194" y="450912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164288" y="386104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7380312" y="35010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7685415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8020000" y="285293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8028384" y="321297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7956376" y="414908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236296" y="40770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30830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750665" y="42210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483994" y="44130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884368" y="391768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954211" y="34650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7990215" y="37338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172400" y="400506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8276661" y="314096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8191636" y="339299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164016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388424" y="381419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8380040" y="35010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812360" y="350100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8460432" y="36450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6948264" y="36450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446688" y="5147900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071670" y="51479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7345865" y="514790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81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en-US" dirty="0" smtClean="0"/>
              <a:t>What if the number of regions and the grid size </a:t>
            </a:r>
            <a:br>
              <a:rPr lang="en-US" dirty="0" smtClean="0"/>
            </a:br>
            <a:r>
              <a:rPr lang="en-US" dirty="0" smtClean="0"/>
              <a:t>do not have the same number of cells (points)?</a:t>
            </a:r>
            <a:br>
              <a:rPr lang="en-US" dirty="0" smtClean="0"/>
            </a:br>
            <a:r>
              <a:rPr lang="en-US" dirty="0" smtClean="0"/>
              <a:t>E.g., the 33 boroughs of London on a 6</a:t>
            </a:r>
            <a:r>
              <a:rPr lang="en-US" sz="2000" dirty="0" smtClean="0"/>
              <a:t>x</a:t>
            </a:r>
            <a:r>
              <a:rPr lang="en-US" dirty="0"/>
              <a:t>6</a:t>
            </a:r>
            <a:r>
              <a:rPr lang="en-US" dirty="0" smtClean="0"/>
              <a:t> grid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5" t="24264" r="15283" b="30000"/>
          <a:stretch/>
        </p:blipFill>
        <p:spPr>
          <a:xfrm>
            <a:off x="1043608" y="3212976"/>
            <a:ext cx="6696744" cy="33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1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Grid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12776"/>
          </a:xfrm>
        </p:spPr>
        <p:txBody>
          <a:bodyPr/>
          <a:lstStyle/>
          <a:p>
            <a:r>
              <a:rPr lang="en-US" dirty="0" smtClean="0"/>
              <a:t>Option 1:  choose a suitable </a:t>
            </a:r>
            <a:r>
              <a:rPr lang="en-US" dirty="0" err="1" smtClean="0"/>
              <a:t>subgrid</a:t>
            </a:r>
            <a:r>
              <a:rPr lang="en-US" dirty="0" smtClean="0"/>
              <a:t> beforehand</a:t>
            </a:r>
          </a:p>
          <a:p>
            <a:r>
              <a:rPr lang="en-US" dirty="0" smtClean="0"/>
              <a:t>Option 2:  let the matching algorithm decide which cells of the grid to use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75" t="24264" r="15283" b="30000"/>
          <a:stretch/>
        </p:blipFill>
        <p:spPr>
          <a:xfrm>
            <a:off x="1043608" y="3212976"/>
            <a:ext cx="6696744" cy="33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7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an issue in RANSAC</a:t>
            </a:r>
          </a:p>
          <a:p>
            <a:r>
              <a:rPr lang="en-US" dirty="0" smtClean="0"/>
              <a:t>Possibly an issue for the rectangle problem and the circle problem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460360" y="43006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763688" y="40846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563164" y="37245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23728" y="38686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04376" y="451668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640380" y="486916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868539" y="433633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796531" y="50207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909698" y="52367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938711" y="457332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085748" y="43726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421919" y="40846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756504" y="358058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775740" y="39406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229764" y="458869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2114348" y="487672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145057" y="41108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487169" y="494873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220498" y="51406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2564099" y="464533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690715" y="419265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726719" y="446144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28512" y="473271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3013165" y="38686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928140" y="41206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900520" y="43006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3044536" y="45418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116544" y="43006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468472" y="43726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68944" y="44530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rot="19769815">
            <a:off x="1467311" y="3804969"/>
            <a:ext cx="1827335" cy="1268727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546636" y="58772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460360" y="3580582"/>
            <a:ext cx="2175536" cy="23862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067944" y="4300662"/>
            <a:ext cx="43924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point set is not a rectangle, but if one point may be ignored as an outlier, then it is</a:t>
            </a:r>
          </a:p>
        </p:txBody>
      </p:sp>
    </p:spTree>
    <p:extLst>
      <p:ext uri="{BB962C8B-B14F-4D97-AF65-F5344CB8AC3E}">
        <p14:creationId xmlns:p14="http://schemas.microsoft.com/office/powerpoint/2010/main" val="190084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rectangle problem with 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Suppose we allow one outlier</a:t>
            </a:r>
          </a:p>
          <a:p>
            <a:r>
              <a:rPr lang="en-US" dirty="0" smtClean="0"/>
              <a:t>Brute force approach:  try every point as the outlier and run the existing algorithm on the rest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Running time becomes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sz="2400" dirty="0" smtClean="0"/>
              <a:t>x</a:t>
            </a:r>
            <a:r>
              <a:rPr lang="en-US" dirty="0" smtClean="0"/>
              <a:t> O(</a:t>
            </a:r>
            <a:r>
              <a:rPr lang="en-US" i="1" dirty="0" smtClean="0"/>
              <a:t>n</a:t>
            </a:r>
            <a:r>
              <a:rPr lang="en-US" dirty="0" smtClean="0"/>
              <a:t> log </a:t>
            </a:r>
            <a:r>
              <a:rPr lang="en-US" i="1" dirty="0" smtClean="0"/>
              <a:t>n</a:t>
            </a:r>
            <a:r>
              <a:rPr lang="en-US" dirty="0" smtClean="0"/>
              <a:t>) = O(</a:t>
            </a:r>
            <a:r>
              <a:rPr lang="en-US" i="1" dirty="0" smtClean="0"/>
              <a:t>n</a:t>
            </a:r>
            <a:r>
              <a:rPr lang="en-US" baseline="30000" dirty="0" smtClean="0"/>
              <a:t>2</a:t>
            </a:r>
            <a:r>
              <a:rPr lang="en-US" dirty="0" smtClean="0"/>
              <a:t> log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Generalization to </a:t>
            </a:r>
            <a:r>
              <a:rPr lang="en-US" i="1" dirty="0" smtClean="0"/>
              <a:t>k</a:t>
            </a:r>
            <a:r>
              <a:rPr lang="en-US" dirty="0" smtClean="0"/>
              <a:t> outliers gives (</a:t>
            </a:r>
            <a:r>
              <a:rPr lang="en-US" i="1" dirty="0" smtClean="0"/>
              <a:t>n</a:t>
            </a:r>
            <a:r>
              <a:rPr lang="en-US" dirty="0" smtClean="0"/>
              <a:t> choose </a:t>
            </a:r>
            <a:r>
              <a:rPr lang="en-US" i="1" dirty="0" smtClean="0"/>
              <a:t>k</a:t>
            </a:r>
            <a:r>
              <a:rPr lang="en-US" dirty="0" smtClean="0"/>
              <a:t>) times </a:t>
            </a:r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dirty="0"/>
              <a:t> log </a:t>
            </a:r>
            <a:r>
              <a:rPr lang="en-US" i="1" dirty="0"/>
              <a:t>n</a:t>
            </a:r>
            <a:r>
              <a:rPr lang="en-US" dirty="0"/>
              <a:t>) = </a:t>
            </a:r>
            <a:r>
              <a:rPr lang="en-US" dirty="0" smtClean="0"/>
              <a:t>O(</a:t>
            </a:r>
            <a:r>
              <a:rPr lang="en-US" i="1" dirty="0" smtClean="0"/>
              <a:t>n</a:t>
            </a:r>
            <a:r>
              <a:rPr lang="en-US" i="1" baseline="30000" dirty="0" smtClean="0"/>
              <a:t>k</a:t>
            </a:r>
            <a:r>
              <a:rPr lang="en-US" baseline="30000" dirty="0" smtClean="0"/>
              <a:t>+1</a:t>
            </a:r>
            <a:r>
              <a:rPr lang="en-US" dirty="0" smtClean="0"/>
              <a:t> </a:t>
            </a:r>
            <a:r>
              <a:rPr lang="en-US" dirty="0"/>
              <a:t>log </a:t>
            </a:r>
            <a:r>
              <a:rPr lang="en-US" i="1" dirty="0"/>
              <a:t>n</a:t>
            </a:r>
            <a:r>
              <a:rPr lang="en-US" dirty="0" smtClean="0"/>
              <a:t>) time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51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rectangle problem with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756792"/>
          </a:xfrm>
        </p:spPr>
        <p:txBody>
          <a:bodyPr/>
          <a:lstStyle/>
          <a:p>
            <a:r>
              <a:rPr lang="en-US" dirty="0" smtClean="0"/>
              <a:t>Observe:  one outlier must lie on the convex hull (not necessarily true for 2 outliers), we need to try these points only as the outlier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4739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50720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0196" y="395712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10760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91408" y="47492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7412" y="51016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55571" y="456885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83563" y="52532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25743" y="48058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72780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8951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43536" y="381311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62772" y="417315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16796" y="48212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01380" y="510925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32089" y="43434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74201" y="51812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07530" y="53732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651131" y="487786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77747" y="442517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813751" y="46939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15544" y="49652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00197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5172" y="43531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98755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31568" y="47743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03576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55504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55976" y="46855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39952" y="58772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67944" y="57332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27984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04937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45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rectangle problem with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756792"/>
          </a:xfrm>
        </p:spPr>
        <p:txBody>
          <a:bodyPr/>
          <a:lstStyle/>
          <a:p>
            <a:r>
              <a:rPr lang="en-US" dirty="0" smtClean="0"/>
              <a:t>We can also run the algorithm where one side of the rectangle ignores one point of the set; such an algorithm still runs in </a:t>
            </a:r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dirty="0"/>
              <a:t> log </a:t>
            </a:r>
            <a:r>
              <a:rPr lang="en-US" i="1" dirty="0"/>
              <a:t>n</a:t>
            </a:r>
            <a:r>
              <a:rPr lang="en-US" dirty="0"/>
              <a:t>)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4739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50720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0196" y="395712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10760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91408" y="47492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7412" y="51016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55571" y="456885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83563" y="52532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25743" y="48058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72780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8951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43536" y="381311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62772" y="417315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16796" y="48212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01380" y="510925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32089" y="43434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74201" y="51812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07530" y="53732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651131" y="487786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77747" y="442517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813751" y="46939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15544" y="49652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00197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5172" y="43531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98755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31568" y="47743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03576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55504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55976" y="46855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39952" y="58772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67944" y="57332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27984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04937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20020007">
            <a:off x="2737455" y="3893212"/>
            <a:ext cx="2285881" cy="2111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287873" y="3120331"/>
            <a:ext cx="3888432" cy="1916915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04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rectangle problem with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756792"/>
          </a:xfrm>
        </p:spPr>
        <p:txBody>
          <a:bodyPr/>
          <a:lstStyle/>
          <a:p>
            <a:r>
              <a:rPr lang="en-US" dirty="0" smtClean="0"/>
              <a:t>We can also run the algorithm where one side of the rectangle ignores one point of the set; such an algorithm still runs in </a:t>
            </a:r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dirty="0"/>
              <a:t> log </a:t>
            </a:r>
            <a:r>
              <a:rPr lang="en-US" i="1" dirty="0"/>
              <a:t>n</a:t>
            </a:r>
            <a:r>
              <a:rPr lang="en-US" dirty="0"/>
              <a:t>)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4739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50720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0196" y="395712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10760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91408" y="47492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7412" y="51016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55571" y="456885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83563" y="52532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25743" y="48058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72780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8951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43536" y="381311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62772" y="417315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16796" y="48212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01380" y="510925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32089" y="43434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74201" y="51812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07530" y="53732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651131" y="487786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77747" y="442517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813751" y="46939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15544" y="49652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00197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5172" y="43531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98755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31568" y="47743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03576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55504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55976" y="46855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39952" y="58772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67944" y="57332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27984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04937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9433446">
            <a:off x="2777115" y="3817070"/>
            <a:ext cx="2322839" cy="20551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547664" y="2996953"/>
            <a:ext cx="3168352" cy="2328326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58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rectangle problem with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756792"/>
          </a:xfrm>
        </p:spPr>
        <p:txBody>
          <a:bodyPr/>
          <a:lstStyle/>
          <a:p>
            <a:r>
              <a:rPr lang="en-US" dirty="0" smtClean="0"/>
              <a:t>We can also run the algorithm where one side of the rectangle ignores one point of the set; such an algorithm still runs in </a:t>
            </a:r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dirty="0"/>
              <a:t> log </a:t>
            </a:r>
            <a:r>
              <a:rPr lang="en-US" i="1" dirty="0"/>
              <a:t>n</a:t>
            </a:r>
            <a:r>
              <a:rPr lang="en-US" dirty="0"/>
              <a:t>)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4739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50720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0196" y="395712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10760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91408" y="47492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7412" y="51016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55571" y="456885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83563" y="52532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25743" y="48058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72780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8951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43536" y="381311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62772" y="417315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16796" y="48212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01380" y="510925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32089" y="43434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74201" y="51812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07530" y="53732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651131" y="487786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77747" y="442517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813751" y="46939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15544" y="49652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00197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5172" y="43531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98755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31568" y="47743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03576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55504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55976" y="46855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39952" y="58772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67944" y="57332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27984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04937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8993921">
            <a:off x="2828972" y="3719957"/>
            <a:ext cx="2275269" cy="204854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763688" y="2924944"/>
            <a:ext cx="2628292" cy="2484277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8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rectangle problem with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1756792"/>
          </a:xfrm>
        </p:spPr>
        <p:txBody>
          <a:bodyPr/>
          <a:lstStyle/>
          <a:p>
            <a:r>
              <a:rPr lang="en-US" dirty="0" smtClean="0"/>
              <a:t>We can also run the algorithm where one side of the rectangle ignores one point of the set; such an algorithm still runs in </a:t>
            </a:r>
            <a:r>
              <a:rPr lang="en-US" dirty="0"/>
              <a:t>O(</a:t>
            </a:r>
            <a:r>
              <a:rPr lang="en-US" i="1" dirty="0"/>
              <a:t>n</a:t>
            </a:r>
            <a:r>
              <a:rPr lang="en-US" dirty="0"/>
              <a:t> log </a:t>
            </a:r>
            <a:r>
              <a:rPr lang="en-US" i="1" dirty="0"/>
              <a:t>n</a:t>
            </a:r>
            <a:r>
              <a:rPr lang="en-US" dirty="0"/>
              <a:t>)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4739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50720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650196" y="395712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10760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91408" y="47492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27412" y="510168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955571" y="456885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83563" y="52532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25743" y="4805855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172780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508951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843536" y="381311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62772" y="417315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316796" y="48212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201380" y="510925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232089" y="43434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574201" y="51812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307530" y="53732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651131" y="4877863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77747" y="442517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813751" y="46939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915544" y="49652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00197" y="410114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15172" y="435317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987552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31568" y="47743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03576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3555504" y="46051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55976" y="46855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39952" y="587727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67944" y="573325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27984" y="357301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049374" y="328498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8524026">
            <a:off x="2788934" y="3641315"/>
            <a:ext cx="2306922" cy="19832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835696" y="2924944"/>
            <a:ext cx="2213678" cy="2736304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59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rectangle problem with 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75240" cy="3052936"/>
          </a:xfrm>
        </p:spPr>
        <p:txBody>
          <a:bodyPr/>
          <a:lstStyle/>
          <a:p>
            <a:r>
              <a:rPr lang="en-US" dirty="0" smtClean="0"/>
              <a:t>A generalization to </a:t>
            </a:r>
            <a:r>
              <a:rPr lang="en-US" i="1" dirty="0" smtClean="0"/>
              <a:t>k</a:t>
            </a:r>
            <a:r>
              <a:rPr lang="en-US" dirty="0" smtClean="0"/>
              <a:t> outliers is possible: we can choose how many points each side excludes</a:t>
            </a:r>
          </a:p>
          <a:p>
            <a:r>
              <a:rPr lang="en-US" dirty="0" smtClean="0"/>
              <a:t>However, we are not completely fair: the outlier should not help to make the union of disks either</a:t>
            </a:r>
            <a:br>
              <a:rPr lang="en-US" dirty="0" smtClean="0"/>
            </a:br>
            <a:r>
              <a:rPr lang="en-US" dirty="0" smtClean="0"/>
              <a:t>This is much harder to</a:t>
            </a:r>
            <a:br>
              <a:rPr lang="en-US" dirty="0" smtClean="0"/>
            </a:br>
            <a:r>
              <a:rPr lang="en-US" dirty="0" smtClean="0"/>
              <a:t>handle efficiently</a:t>
            </a:r>
            <a:endParaRPr lang="en-US" dirty="0"/>
          </a:p>
        </p:txBody>
      </p:sp>
      <p:pic>
        <p:nvPicPr>
          <p:cNvPr id="40" name="Picture 39" descr="synthetic_uni_true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492244"/>
            <a:ext cx="3429811" cy="322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8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rectangle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7931224" cy="1612776"/>
          </a:xfrm>
        </p:spPr>
        <p:txBody>
          <a:bodyPr/>
          <a:lstStyle/>
          <a:p>
            <a:r>
              <a:rPr lang="en-US" dirty="0" smtClean="0"/>
              <a:t>It appears that about 30% of the facets to be seen in a LiDAR point cloud of an urban scene can be considered a rectangle</a:t>
            </a:r>
            <a:endParaRPr lang="en-US" dirty="0"/>
          </a:p>
        </p:txBody>
      </p:sp>
      <p:pic>
        <p:nvPicPr>
          <p:cNvPr id="98" name="Picture 5" descr="Haverstraw_sca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3047679"/>
            <a:ext cx="7458472" cy="3782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1105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3941102"/>
          </a:xfrm>
        </p:spPr>
        <p:txBody>
          <a:bodyPr/>
          <a:lstStyle/>
          <a:p>
            <a:r>
              <a:rPr lang="en-US" dirty="0" smtClean="0"/>
              <a:t>In general, allowing many outliers can be handled</a:t>
            </a:r>
          </a:p>
          <a:p>
            <a:pPr lvl="1"/>
            <a:r>
              <a:rPr lang="en-US" dirty="0" smtClean="0"/>
              <a:t>exactly, but the brute force approach is </a:t>
            </a:r>
            <a:r>
              <a:rPr lang="en-US" i="1" dirty="0" smtClean="0"/>
              <a:t>very</a:t>
            </a:r>
            <a:r>
              <a:rPr lang="en-US" dirty="0" smtClean="0"/>
              <a:t> slow</a:t>
            </a:r>
          </a:p>
          <a:p>
            <a:pPr lvl="1"/>
            <a:r>
              <a:rPr lang="en-US" dirty="0" smtClean="0"/>
              <a:t>exactly, when the geometry helps to limit what points can be outliers</a:t>
            </a:r>
          </a:p>
          <a:p>
            <a:pPr lvl="1"/>
            <a:r>
              <a:rPr lang="en-US" dirty="0" smtClean="0"/>
              <a:t>heuristically (ideally after studying </a:t>
            </a:r>
            <a:br>
              <a:rPr lang="en-US" dirty="0" smtClean="0"/>
            </a:br>
            <a:r>
              <a:rPr lang="en-US" dirty="0" smtClean="0"/>
              <a:t>the geometry), but this can easily </a:t>
            </a:r>
            <a:br>
              <a:rPr lang="en-US" dirty="0" smtClean="0"/>
            </a:br>
            <a:r>
              <a:rPr lang="en-US" dirty="0" smtClean="0"/>
              <a:t>miss the best solution </a:t>
            </a:r>
            <a:br>
              <a:rPr lang="en-US" dirty="0" smtClean="0"/>
            </a:br>
            <a:r>
              <a:rPr lang="en-US" dirty="0" smtClean="0"/>
              <a:t>(for example, incrementally </a:t>
            </a:r>
            <a:br>
              <a:rPr lang="en-US" dirty="0" smtClean="0"/>
            </a:br>
            <a:r>
              <a:rPr lang="en-US" dirty="0" smtClean="0"/>
              <a:t>removing outliers one by one)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219800" y="47492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6523128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322604" y="417315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883168" y="431716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363816" y="49652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516216" y="522920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27979" y="478488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60232" y="54452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698151" y="5021879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45188" y="48212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181359" y="45331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52320" y="402913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535180" y="438917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6989204" y="503724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873788" y="532527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6904497" y="455942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246609" y="5397286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979938" y="558924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323539" y="5093887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450155" y="464120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486159" y="490999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587952" y="518126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799306" y="429674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687580" y="456919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659960" y="47492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803976" y="4990390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75984" y="47492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7227912" y="482122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028384" y="490161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316416" y="6237312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388424" y="6165304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428884" y="40651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100392" y="4065138"/>
            <a:ext cx="72008" cy="72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rot="19498819">
            <a:off x="6750787" y="4112692"/>
            <a:ext cx="1648615" cy="2451572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rot="19843531">
            <a:off x="6240634" y="3762709"/>
            <a:ext cx="2039160" cy="1649034"/>
          </a:xfrm>
          <a:prstGeom prst="rect">
            <a:avLst/>
          </a:prstGeom>
          <a:noFill/>
          <a:ln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29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point pattern matching, we have complete matching or partial matching between two point sets, or complete or partial matching between a point set and a shape</a:t>
            </a:r>
          </a:p>
          <a:p>
            <a:r>
              <a:rPr lang="en-US" dirty="0" smtClean="0"/>
              <a:t>We may need to deal with noise, especially in the case with two point sets</a:t>
            </a:r>
          </a:p>
          <a:p>
            <a:r>
              <a:rPr lang="en-US" dirty="0" smtClean="0"/>
              <a:t>We may have to deal with outliers, especially in the case with complete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76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 descr="C:\Personal\Figures\Pixel\Reconstruction\LiDAR-based\2D_Point-set_Shapes\Rectangles\Bin_12_13_rectangles(filled).jpg"/>
          <p:cNvPicPr>
            <a:picLocks noChangeAspect="1" noChangeArrowheads="1"/>
          </p:cNvPicPr>
          <p:nvPr/>
        </p:nvPicPr>
        <p:blipFill rotWithShape="1">
          <a:blip r:embed="rId2" cstate="print"/>
          <a:srcRect l="630" t="425"/>
          <a:stretch/>
        </p:blipFill>
        <p:spPr bwMode="auto">
          <a:xfrm>
            <a:off x="179512" y="84387"/>
            <a:ext cx="8995260" cy="6773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828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C:\Users\lankv103\Dropbox\Sleeve\recti_rect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010" y="908720"/>
            <a:ext cx="9026990" cy="4536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05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2729</Words>
  <Application>Microsoft Office PowerPoint</Application>
  <PresentationFormat>On-screen Show (4:3)</PresentationFormat>
  <Paragraphs>306</Paragraphs>
  <Slides>71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Office Theme</vt:lpstr>
      <vt:lpstr>Point Pattern Matching</vt:lpstr>
      <vt:lpstr>Point pattern matching</vt:lpstr>
      <vt:lpstr>Matching a point set to a model</vt:lpstr>
      <vt:lpstr>Matching a point set to a circle</vt:lpstr>
      <vt:lpstr>Matching a point set to a circle</vt:lpstr>
      <vt:lpstr>The rectangle problem</vt:lpstr>
      <vt:lpstr>The rectangle problem</vt:lpstr>
      <vt:lpstr>PowerPoint Presentation</vt:lpstr>
      <vt:lpstr>PowerPoint Presentation</vt:lpstr>
      <vt:lpstr>The rectangle problem</vt:lpstr>
      <vt:lpstr>The rectangle problem</vt:lpstr>
      <vt:lpstr>The rectangle problem</vt:lpstr>
      <vt:lpstr>The rectangle problem</vt:lpstr>
      <vt:lpstr>The rectangle problem</vt:lpstr>
      <vt:lpstr>The disk problem</vt:lpstr>
      <vt:lpstr>The disk problem</vt:lpstr>
      <vt:lpstr>The disk problem</vt:lpstr>
      <vt:lpstr>The disk problem</vt:lpstr>
      <vt:lpstr>The disk problem</vt:lpstr>
      <vt:lpstr>Matching parts of a point set to a model</vt:lpstr>
      <vt:lpstr>Points clustered by planes</vt:lpstr>
      <vt:lpstr>RANSAC</vt:lpstr>
      <vt:lpstr>RANSAC</vt:lpstr>
      <vt:lpstr>RANSAC</vt:lpstr>
      <vt:lpstr>RANSAC</vt:lpstr>
      <vt:lpstr>RANSAC</vt:lpstr>
      <vt:lpstr>RANSAC</vt:lpstr>
      <vt:lpstr>RANSAC, iterations</vt:lpstr>
      <vt:lpstr>RANSAC, iterations</vt:lpstr>
      <vt:lpstr>RANSAC, iterations</vt:lpstr>
      <vt:lpstr>Improving RANSAC</vt:lpstr>
      <vt:lpstr>Improving RANSAC</vt:lpstr>
      <vt:lpstr>Improving RANSAC</vt:lpstr>
      <vt:lpstr>Improving RANSAC</vt:lpstr>
      <vt:lpstr>Improving RANSAC</vt:lpstr>
      <vt:lpstr>Improving RANSAC</vt:lpstr>
      <vt:lpstr>Improving RANSAC </vt:lpstr>
      <vt:lpstr>Iterated RANSAC</vt:lpstr>
      <vt:lpstr>Iterated RANSAC</vt:lpstr>
      <vt:lpstr>Hough transform</vt:lpstr>
      <vt:lpstr>Hough transform</vt:lpstr>
      <vt:lpstr>Hough transform</vt:lpstr>
      <vt:lpstr>Matching two point patterns, exact</vt:lpstr>
      <vt:lpstr>Matching two point patterns, exact</vt:lpstr>
      <vt:lpstr>Matching two point patterns, exact</vt:lpstr>
      <vt:lpstr>Matching two point patterns, exact</vt:lpstr>
      <vt:lpstr>Matching two point patterns, exact</vt:lpstr>
      <vt:lpstr>Matching two point patterns, exact</vt:lpstr>
      <vt:lpstr>Matching two point patterns</vt:lpstr>
      <vt:lpstr>Matching two point patterns</vt:lpstr>
      <vt:lpstr>Matching two point patterns</vt:lpstr>
      <vt:lpstr>Example application: grid maps</vt:lpstr>
      <vt:lpstr>Example application: grid maps</vt:lpstr>
      <vt:lpstr>Grid maps</vt:lpstr>
      <vt:lpstr>Grid maps</vt:lpstr>
      <vt:lpstr>Grid maps</vt:lpstr>
      <vt:lpstr>Grid maps</vt:lpstr>
      <vt:lpstr>Grid maps</vt:lpstr>
      <vt:lpstr>Grid maps</vt:lpstr>
      <vt:lpstr>Grid maps</vt:lpstr>
      <vt:lpstr>Grid maps</vt:lpstr>
      <vt:lpstr>Outliers</vt:lpstr>
      <vt:lpstr>The rectangle problem with outliers</vt:lpstr>
      <vt:lpstr>The rectangle problem with outliers</vt:lpstr>
      <vt:lpstr>The rectangle problem with outliers</vt:lpstr>
      <vt:lpstr>The rectangle problem with outliers</vt:lpstr>
      <vt:lpstr>The rectangle problem with outliers</vt:lpstr>
      <vt:lpstr>The rectangle problem with outliers</vt:lpstr>
      <vt:lpstr>The rectangle problem with outliers</vt:lpstr>
      <vt:lpstr>Outliers</vt:lpstr>
      <vt:lpstr>Summary</vt:lpstr>
    </vt:vector>
  </TitlesOfParts>
  <Company>Faculty of Science U.U.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Pattern Matching</dc:title>
  <dc:creator>Marc van Kreveld</dc:creator>
  <cp:lastModifiedBy>Marc van Kreveld</cp:lastModifiedBy>
  <cp:revision>66</cp:revision>
  <dcterms:created xsi:type="dcterms:W3CDTF">2015-12-16T11:46:03Z</dcterms:created>
  <dcterms:modified xsi:type="dcterms:W3CDTF">2016-01-07T15:33:16Z</dcterms:modified>
</cp:coreProperties>
</file>